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1"/>
  </p:sldMasterIdLst>
  <p:notesMasterIdLst>
    <p:notesMasterId r:id="rId26"/>
  </p:notesMasterIdLst>
  <p:handoutMasterIdLst>
    <p:handoutMasterId r:id="rId27"/>
  </p:handoutMasterIdLst>
  <p:sldIdLst>
    <p:sldId id="259" r:id="rId2"/>
    <p:sldId id="262" r:id="rId3"/>
    <p:sldId id="261" r:id="rId4"/>
    <p:sldId id="263" r:id="rId5"/>
    <p:sldId id="292" r:id="rId6"/>
    <p:sldId id="270" r:id="rId7"/>
    <p:sldId id="293" r:id="rId8"/>
    <p:sldId id="267" r:id="rId9"/>
    <p:sldId id="268" r:id="rId10"/>
    <p:sldId id="289" r:id="rId11"/>
    <p:sldId id="290" r:id="rId12"/>
    <p:sldId id="281" r:id="rId13"/>
    <p:sldId id="272" r:id="rId14"/>
    <p:sldId id="294" r:id="rId15"/>
    <p:sldId id="273" r:id="rId16"/>
    <p:sldId id="297" r:id="rId17"/>
    <p:sldId id="298" r:id="rId18"/>
    <p:sldId id="299" r:id="rId19"/>
    <p:sldId id="295" r:id="rId20"/>
    <p:sldId id="296" r:id="rId21"/>
    <p:sldId id="284" r:id="rId22"/>
    <p:sldId id="285" r:id="rId23"/>
    <p:sldId id="269" r:id="rId24"/>
    <p:sldId id="276" r:id="rId25"/>
  </p:sldIdLst>
  <p:sldSz cx="9906000" cy="6858000" type="A4"/>
  <p:notesSz cx="6858000" cy="9144000"/>
  <p:custDataLst>
    <p:tags r:id="rId28"/>
  </p:custDataLst>
  <p:defaultTextStyle>
    <a:defPPr>
      <a:defRPr lang="en-NZ"/>
    </a:defPPr>
    <a:lvl1pPr algn="l" defTabSz="457200" rtl="0" fontAlgn="base">
      <a:spcBef>
        <a:spcPct val="0"/>
      </a:spcBef>
      <a:spcAft>
        <a:spcPct val="0"/>
      </a:spcAft>
      <a:defRPr kern="1200">
        <a:solidFill>
          <a:schemeClr val="tx1"/>
        </a:solidFill>
        <a:latin typeface="Calibri"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90BD"/>
    <a:srgbClr val="53C197"/>
    <a:srgbClr val="D9D9D9"/>
    <a:srgbClr val="800000"/>
    <a:srgbClr val="E6E3CC"/>
    <a:srgbClr val="003696"/>
    <a:srgbClr val="003BA4"/>
    <a:srgbClr val="002E82"/>
    <a:srgbClr val="005696"/>
    <a:srgbClr val="0034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11" autoAdjust="0"/>
    <p:restoredTop sz="85289" autoAdjust="0"/>
  </p:normalViewPr>
  <p:slideViewPr>
    <p:cSldViewPr snapToGrid="0" snapToObjects="1">
      <p:cViewPr>
        <p:scale>
          <a:sx n="50" d="100"/>
          <a:sy n="50" d="100"/>
        </p:scale>
        <p:origin x="-1746" y="-360"/>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0" d="100"/>
          <a:sy n="90" d="100"/>
        </p:scale>
        <p:origin x="-352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1056306099907877E-2"/>
          <c:y val="0"/>
          <c:w val="0.8085790354553829"/>
          <c:h val="0.89352969054223585"/>
        </c:manualLayout>
      </c:layout>
      <c:barChart>
        <c:barDir val="col"/>
        <c:grouping val="stacked"/>
        <c:varyColors val="0"/>
        <c:ser>
          <c:idx val="0"/>
          <c:order val="0"/>
          <c:tx>
            <c:strRef>
              <c:f>Sheet3!$A$4</c:f>
              <c:strCache>
                <c:ptCount val="1"/>
                <c:pt idx="0">
                  <c:v>No. of new connections per year</c:v>
                </c:pt>
              </c:strCache>
            </c:strRef>
          </c:tx>
          <c:spPr>
            <a:solidFill>
              <a:srgbClr val="92D050"/>
            </a:solidFill>
          </c:spPr>
          <c:invertIfNegative val="0"/>
          <c:dPt>
            <c:idx val="1"/>
            <c:invertIfNegative val="0"/>
            <c:bubble3D val="0"/>
            <c:spPr>
              <a:solidFill>
                <a:schemeClr val="bg2">
                  <a:lumMod val="25000"/>
                </a:schemeClr>
              </a:solidFill>
            </c:spPr>
          </c:dPt>
          <c:dLbls>
            <c:dLbl>
              <c:idx val="1"/>
              <c:layout>
                <c:manualLayout>
                  <c:x val="7.2686291141661676E-4"/>
                  <c:y val="-0.43261378121345156"/>
                </c:manualLayout>
              </c:layout>
              <c:spPr/>
              <c:txPr>
                <a:bodyPr/>
                <a:lstStyle/>
                <a:p>
                  <a:pPr>
                    <a:defRPr sz="2000" b="1"/>
                  </a:pPr>
                  <a:endParaRPr lang="en-US"/>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Sheet3!$B$3:$C$3</c:f>
              <c:strCache>
                <c:ptCount val="2"/>
                <c:pt idx="0">
                  <c:v>2012</c:v>
                </c:pt>
                <c:pt idx="1">
                  <c:v>For universal electrification by 2030</c:v>
                </c:pt>
              </c:strCache>
            </c:strRef>
          </c:cat>
          <c:val>
            <c:numRef>
              <c:f>Sheet3!$B$4:$C$4</c:f>
              <c:numCache>
                <c:formatCode>#,##0</c:formatCode>
                <c:ptCount val="2"/>
                <c:pt idx="0">
                  <c:v>59000</c:v>
                </c:pt>
                <c:pt idx="1">
                  <c:v>440000</c:v>
                </c:pt>
              </c:numCache>
            </c:numRef>
          </c:val>
        </c:ser>
        <c:ser>
          <c:idx val="1"/>
          <c:order val="1"/>
          <c:tx>
            <c:strRef>
              <c:f>Sheet3!$A$5</c:f>
              <c:strCache>
                <c:ptCount val="1"/>
              </c:strCache>
            </c:strRef>
          </c:tx>
          <c:spPr>
            <a:solidFill>
              <a:schemeClr val="accent4"/>
            </a:solidFill>
          </c:spPr>
          <c:invertIfNegative val="0"/>
          <c:dPt>
            <c:idx val="0"/>
            <c:invertIfNegative val="0"/>
            <c:bubble3D val="0"/>
          </c:dPt>
          <c:dLbls>
            <c:showLegendKey val="0"/>
            <c:showVal val="1"/>
            <c:showCatName val="0"/>
            <c:showSerName val="0"/>
            <c:showPercent val="0"/>
            <c:showBubbleSize val="0"/>
            <c:showLeaderLines val="0"/>
          </c:dLbls>
          <c:cat>
            <c:strRef>
              <c:f>Sheet3!$B$3:$C$3</c:f>
              <c:strCache>
                <c:ptCount val="2"/>
                <c:pt idx="0">
                  <c:v>2012</c:v>
                </c:pt>
                <c:pt idx="1">
                  <c:v>For universal electrification by 2030</c:v>
                </c:pt>
              </c:strCache>
            </c:strRef>
          </c:cat>
          <c:val>
            <c:numRef>
              <c:f>Sheet3!$B$5:$C$5</c:f>
              <c:numCache>
                <c:formatCode>General</c:formatCode>
                <c:ptCount val="2"/>
                <c:pt idx="0" formatCode="#,##0">
                  <c:v>130000</c:v>
                </c:pt>
              </c:numCache>
            </c:numRef>
          </c:val>
        </c:ser>
        <c:dLbls>
          <c:showLegendKey val="0"/>
          <c:showVal val="0"/>
          <c:showCatName val="0"/>
          <c:showSerName val="0"/>
          <c:showPercent val="0"/>
          <c:showBubbleSize val="0"/>
        </c:dLbls>
        <c:gapWidth val="150"/>
        <c:overlap val="100"/>
        <c:axId val="152832256"/>
        <c:axId val="153137152"/>
      </c:barChart>
      <c:catAx>
        <c:axId val="152832256"/>
        <c:scaling>
          <c:orientation val="minMax"/>
        </c:scaling>
        <c:delete val="0"/>
        <c:axPos val="b"/>
        <c:majorTickMark val="out"/>
        <c:minorTickMark val="none"/>
        <c:tickLblPos val="nextTo"/>
        <c:crossAx val="153137152"/>
        <c:crosses val="autoZero"/>
        <c:auto val="1"/>
        <c:lblAlgn val="ctr"/>
        <c:lblOffset val="100"/>
        <c:noMultiLvlLbl val="0"/>
      </c:catAx>
      <c:valAx>
        <c:axId val="153137152"/>
        <c:scaling>
          <c:orientation val="minMax"/>
        </c:scaling>
        <c:delete val="1"/>
        <c:axPos val="l"/>
        <c:numFmt formatCode="#,##0" sourceLinked="1"/>
        <c:majorTickMark val="out"/>
        <c:minorTickMark val="none"/>
        <c:tickLblPos val="nextTo"/>
        <c:crossAx val="152832256"/>
        <c:crosses val="autoZero"/>
        <c:crossBetween val="between"/>
        <c:minorUnit val="100000"/>
      </c:valAx>
    </c:plotArea>
    <c:plotVisOnly val="1"/>
    <c:dispBlanksAs val="gap"/>
    <c:showDLblsOverMax val="0"/>
  </c:chart>
  <c:spPr>
    <a:ln>
      <a:noFill/>
    </a:ln>
  </c:spPr>
  <c:txPr>
    <a:bodyPr/>
    <a:lstStyle/>
    <a:p>
      <a:pPr>
        <a:defRPr sz="1600">
          <a:solidFill>
            <a:schemeClr val="tx2"/>
          </a:solidFill>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3C791D-6C20-4568-A069-2FD2168AA498}"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NZ"/>
        </a:p>
      </dgm:t>
    </dgm:pt>
    <dgm:pt modelId="{00185EE0-F82D-449D-BCB1-32F256041B4A}">
      <dgm:prSet phldrT="[Text]" custT="1"/>
      <dgm:spPr>
        <a:solidFill>
          <a:schemeClr val="accent1">
            <a:lumMod val="50000"/>
          </a:schemeClr>
        </a:solidFill>
      </dgm:spPr>
      <dgm:t>
        <a:bodyPr/>
        <a:lstStyle/>
        <a:p>
          <a:r>
            <a:rPr lang="en-NZ" sz="1800" b="1" dirty="0" smtClean="0">
              <a:solidFill>
                <a:schemeClr val="bg1"/>
              </a:solidFill>
            </a:rPr>
            <a:t>Stakeholders</a:t>
          </a:r>
          <a:endParaRPr lang="en-NZ" sz="1800" b="1" dirty="0">
            <a:solidFill>
              <a:schemeClr val="bg1"/>
            </a:solidFill>
          </a:endParaRPr>
        </a:p>
      </dgm:t>
    </dgm:pt>
    <dgm:pt modelId="{BD0985A0-F2DC-436D-9C04-19CF6132C203}" type="parTrans" cxnId="{11112EC3-3F7D-495B-ADC0-5DA6F0A5B25D}">
      <dgm:prSet/>
      <dgm:spPr/>
      <dgm:t>
        <a:bodyPr/>
        <a:lstStyle/>
        <a:p>
          <a:endParaRPr lang="en-NZ"/>
        </a:p>
      </dgm:t>
    </dgm:pt>
    <dgm:pt modelId="{0ADFB711-9ADB-4EF3-8F04-46B39FB1B982}" type="sibTrans" cxnId="{11112EC3-3F7D-495B-ADC0-5DA6F0A5B25D}">
      <dgm:prSet/>
      <dgm:spPr/>
      <dgm:t>
        <a:bodyPr/>
        <a:lstStyle/>
        <a:p>
          <a:endParaRPr lang="en-NZ"/>
        </a:p>
      </dgm:t>
    </dgm:pt>
    <dgm:pt modelId="{8E3CD51B-3062-4291-8347-9F97D74AD1C5}">
      <dgm:prSet phldrT="[Text]" custT="1"/>
      <dgm:spPr/>
      <dgm:t>
        <a:bodyPr lIns="0" tIns="0" rIns="0" bIns="0"/>
        <a:lstStyle/>
        <a:p>
          <a:r>
            <a:rPr lang="en-NZ" sz="1200" b="1" dirty="0" smtClean="0"/>
            <a:t>Government</a:t>
          </a:r>
          <a:endParaRPr lang="en-NZ" sz="1100" b="1" dirty="0"/>
        </a:p>
      </dgm:t>
    </dgm:pt>
    <dgm:pt modelId="{904005B4-7076-4272-944F-A708A757CC11}" type="parTrans" cxnId="{6856FD74-18DF-4799-9F37-31CE433C0163}">
      <dgm:prSet/>
      <dgm:spPr/>
      <dgm:t>
        <a:bodyPr/>
        <a:lstStyle/>
        <a:p>
          <a:endParaRPr lang="en-NZ"/>
        </a:p>
      </dgm:t>
    </dgm:pt>
    <dgm:pt modelId="{B7626659-AFA2-49BA-B598-52CABFBF5351}" type="sibTrans" cxnId="{6856FD74-18DF-4799-9F37-31CE433C0163}">
      <dgm:prSet/>
      <dgm:spPr/>
      <dgm:t>
        <a:bodyPr/>
        <a:lstStyle/>
        <a:p>
          <a:endParaRPr lang="en-NZ"/>
        </a:p>
      </dgm:t>
    </dgm:pt>
    <dgm:pt modelId="{65A650EE-C341-4F4D-8C1E-384501943E81}">
      <dgm:prSet phldrT="[Text]" custT="1"/>
      <dgm:spPr/>
      <dgm:t>
        <a:bodyPr lIns="0" tIns="0" rIns="0" bIns="0" anchor="ctr" anchorCtr="1"/>
        <a:lstStyle/>
        <a:p>
          <a:r>
            <a:rPr lang="en-NZ" sz="1100" b="1" dirty="0" smtClean="0"/>
            <a:t>Development Partners</a:t>
          </a:r>
          <a:endParaRPr lang="en-NZ" sz="1100" b="1" dirty="0"/>
        </a:p>
      </dgm:t>
    </dgm:pt>
    <dgm:pt modelId="{C73A9093-7A04-438E-8D87-EA1E204E1994}" type="parTrans" cxnId="{979C13AE-964A-4001-B345-5C6E86DBFF0E}">
      <dgm:prSet/>
      <dgm:spPr/>
      <dgm:t>
        <a:bodyPr/>
        <a:lstStyle/>
        <a:p>
          <a:endParaRPr lang="en-NZ"/>
        </a:p>
      </dgm:t>
    </dgm:pt>
    <dgm:pt modelId="{161AE01D-4E67-491A-8DE2-534E6941597A}" type="sibTrans" cxnId="{979C13AE-964A-4001-B345-5C6E86DBFF0E}">
      <dgm:prSet/>
      <dgm:spPr/>
      <dgm:t>
        <a:bodyPr/>
        <a:lstStyle/>
        <a:p>
          <a:endParaRPr lang="en-NZ"/>
        </a:p>
      </dgm:t>
    </dgm:pt>
    <dgm:pt modelId="{7BE0A57B-6235-4B28-9352-1133D518AEF4}">
      <dgm:prSet phldrT="[Text]" custT="1"/>
      <dgm:spPr/>
      <dgm:t>
        <a:bodyPr/>
        <a:lstStyle/>
        <a:p>
          <a:r>
            <a:rPr lang="en-NZ" sz="1200" b="1" dirty="0" smtClean="0"/>
            <a:t>Utility</a:t>
          </a:r>
          <a:endParaRPr lang="en-NZ" sz="1400" b="1" dirty="0"/>
        </a:p>
      </dgm:t>
    </dgm:pt>
    <dgm:pt modelId="{34170370-7E83-41FA-90BE-71B21BF62DEF}" type="parTrans" cxnId="{DA8D0DCD-9935-4E82-B106-FD70E04DB844}">
      <dgm:prSet/>
      <dgm:spPr/>
      <dgm:t>
        <a:bodyPr/>
        <a:lstStyle/>
        <a:p>
          <a:endParaRPr lang="en-NZ"/>
        </a:p>
      </dgm:t>
    </dgm:pt>
    <dgm:pt modelId="{E897CF23-738E-4940-9EAA-A550003E34FE}" type="sibTrans" cxnId="{DA8D0DCD-9935-4E82-B106-FD70E04DB844}">
      <dgm:prSet/>
      <dgm:spPr/>
      <dgm:t>
        <a:bodyPr/>
        <a:lstStyle/>
        <a:p>
          <a:endParaRPr lang="en-NZ"/>
        </a:p>
      </dgm:t>
    </dgm:pt>
    <dgm:pt modelId="{23969816-1E30-45AE-A753-EE180B9DCE17}">
      <dgm:prSet phldrT="[Text]" custT="1"/>
      <dgm:spPr/>
      <dgm:t>
        <a:bodyPr/>
        <a:lstStyle/>
        <a:p>
          <a:r>
            <a:rPr lang="en-NZ" sz="1200" b="1" dirty="0" smtClean="0"/>
            <a:t>Regulatory Authority</a:t>
          </a:r>
          <a:endParaRPr lang="en-NZ" sz="1200" b="1" dirty="0"/>
        </a:p>
      </dgm:t>
    </dgm:pt>
    <dgm:pt modelId="{8BA7EE1B-85C7-4547-AC38-72A6770D185B}" type="parTrans" cxnId="{450E01F7-B76C-4F0F-AB43-5B603815F3DC}">
      <dgm:prSet/>
      <dgm:spPr/>
      <dgm:t>
        <a:bodyPr/>
        <a:lstStyle/>
        <a:p>
          <a:endParaRPr lang="en-NZ"/>
        </a:p>
      </dgm:t>
    </dgm:pt>
    <dgm:pt modelId="{F9A22D69-F0A8-4BC4-A9D2-761122BE2DE5}" type="sibTrans" cxnId="{450E01F7-B76C-4F0F-AB43-5B603815F3DC}">
      <dgm:prSet/>
      <dgm:spPr/>
      <dgm:t>
        <a:bodyPr/>
        <a:lstStyle/>
        <a:p>
          <a:endParaRPr lang="en-NZ"/>
        </a:p>
      </dgm:t>
    </dgm:pt>
    <dgm:pt modelId="{F61818D5-E422-4546-B7DF-0AC9F494C180}">
      <dgm:prSet phldrT="[Text]" custT="1"/>
      <dgm:spPr/>
      <dgm:t>
        <a:bodyPr lIns="0" tIns="0" rIns="0" bIns="0"/>
        <a:lstStyle/>
        <a:p>
          <a:r>
            <a:rPr lang="en-NZ" sz="1200" b="1" dirty="0" smtClean="0"/>
            <a:t>Local Government</a:t>
          </a:r>
          <a:endParaRPr lang="en-NZ" sz="1200" b="1" dirty="0"/>
        </a:p>
      </dgm:t>
    </dgm:pt>
    <dgm:pt modelId="{6695F273-BCC6-4201-B83C-2CEBD245B8E2}" type="parTrans" cxnId="{82F699C3-69FB-4DEE-9517-2303FDCE712C}">
      <dgm:prSet/>
      <dgm:spPr/>
      <dgm:t>
        <a:bodyPr/>
        <a:lstStyle/>
        <a:p>
          <a:endParaRPr lang="en-NZ"/>
        </a:p>
      </dgm:t>
    </dgm:pt>
    <dgm:pt modelId="{8E78F164-F946-4696-BEAE-92BEB4C9E2B3}" type="sibTrans" cxnId="{82F699C3-69FB-4DEE-9517-2303FDCE712C}">
      <dgm:prSet/>
      <dgm:spPr/>
      <dgm:t>
        <a:bodyPr/>
        <a:lstStyle/>
        <a:p>
          <a:endParaRPr lang="en-NZ"/>
        </a:p>
      </dgm:t>
    </dgm:pt>
    <dgm:pt modelId="{270BCB9F-78F5-4A4E-B1B7-E8E69E364B1F}">
      <dgm:prSet phldrT="[Text]" custT="1"/>
      <dgm:spPr/>
      <dgm:t>
        <a:bodyPr/>
        <a:lstStyle/>
        <a:p>
          <a:r>
            <a:rPr lang="en-NZ" sz="1200" b="1" dirty="0" smtClean="0"/>
            <a:t>Sector Ministries</a:t>
          </a:r>
          <a:endParaRPr lang="en-NZ" sz="1200" b="1" dirty="0"/>
        </a:p>
      </dgm:t>
    </dgm:pt>
    <dgm:pt modelId="{951B5DCF-8301-4C02-8CCA-C6282153C1EB}" type="parTrans" cxnId="{259CC570-706C-42F6-983A-522ADCF1B7BE}">
      <dgm:prSet/>
      <dgm:spPr/>
      <dgm:t>
        <a:bodyPr/>
        <a:lstStyle/>
        <a:p>
          <a:endParaRPr lang="en-NZ"/>
        </a:p>
      </dgm:t>
    </dgm:pt>
    <dgm:pt modelId="{01EB59A8-1055-48D9-8916-DF3B454BA180}" type="sibTrans" cxnId="{259CC570-706C-42F6-983A-522ADCF1B7BE}">
      <dgm:prSet/>
      <dgm:spPr/>
      <dgm:t>
        <a:bodyPr/>
        <a:lstStyle/>
        <a:p>
          <a:endParaRPr lang="en-NZ"/>
        </a:p>
      </dgm:t>
    </dgm:pt>
    <dgm:pt modelId="{5C9F8C8F-60CE-4E7A-ABDB-10A348C1DA79}">
      <dgm:prSet phldrT="[Text]" custT="1"/>
      <dgm:spPr/>
      <dgm:t>
        <a:bodyPr lIns="0" tIns="0" rIns="0" bIns="0"/>
        <a:lstStyle/>
        <a:p>
          <a:r>
            <a:rPr lang="en-NZ" sz="1200" b="1" dirty="0" smtClean="0"/>
            <a:t>Private </a:t>
          </a:r>
          <a:r>
            <a:rPr lang="en-NZ" sz="1100" b="1" dirty="0" smtClean="0"/>
            <a:t>Stakeholders</a:t>
          </a:r>
          <a:endParaRPr lang="en-NZ" sz="1100" b="1" dirty="0"/>
        </a:p>
      </dgm:t>
    </dgm:pt>
    <dgm:pt modelId="{E28ECAF4-AE58-40B0-90EE-AF5943CB76B8}" type="parTrans" cxnId="{5A41DE7F-93DC-40E5-9FD1-8E77FA4F8390}">
      <dgm:prSet/>
      <dgm:spPr/>
      <dgm:t>
        <a:bodyPr/>
        <a:lstStyle/>
        <a:p>
          <a:endParaRPr lang="en-NZ"/>
        </a:p>
      </dgm:t>
    </dgm:pt>
    <dgm:pt modelId="{685D4CAE-01CB-47FC-B215-555E3459FBF3}" type="sibTrans" cxnId="{5A41DE7F-93DC-40E5-9FD1-8E77FA4F8390}">
      <dgm:prSet/>
      <dgm:spPr/>
      <dgm:t>
        <a:bodyPr/>
        <a:lstStyle/>
        <a:p>
          <a:endParaRPr lang="en-NZ"/>
        </a:p>
      </dgm:t>
    </dgm:pt>
    <dgm:pt modelId="{0FEB9C20-02AC-4F83-8A7E-76D3B83E76C4}">
      <dgm:prSet phldrT="[Text]" custT="1"/>
      <dgm:spPr/>
      <dgm:t>
        <a:bodyPr/>
        <a:lstStyle/>
        <a:p>
          <a:r>
            <a:rPr lang="en-NZ" sz="1200" b="1" dirty="0" smtClean="0"/>
            <a:t>Consumers</a:t>
          </a:r>
          <a:endParaRPr lang="en-NZ" sz="1200" b="1" dirty="0"/>
        </a:p>
      </dgm:t>
    </dgm:pt>
    <dgm:pt modelId="{FC85A7B0-04D6-4062-AA1A-51624A9EBAAD}" type="parTrans" cxnId="{5462F627-2B2F-41BA-8F59-606A465C3CFF}">
      <dgm:prSet/>
      <dgm:spPr/>
      <dgm:t>
        <a:bodyPr/>
        <a:lstStyle/>
        <a:p>
          <a:endParaRPr lang="en-NZ"/>
        </a:p>
      </dgm:t>
    </dgm:pt>
    <dgm:pt modelId="{E3106CE4-945F-4AD7-AD2D-FE5C0B7F3EC4}" type="sibTrans" cxnId="{5462F627-2B2F-41BA-8F59-606A465C3CFF}">
      <dgm:prSet/>
      <dgm:spPr/>
      <dgm:t>
        <a:bodyPr/>
        <a:lstStyle/>
        <a:p>
          <a:endParaRPr lang="en-NZ"/>
        </a:p>
      </dgm:t>
    </dgm:pt>
    <dgm:pt modelId="{28CC46C0-DE86-4CA7-A9AD-BDD44540212E}" type="pres">
      <dgm:prSet presAssocID="{683C791D-6C20-4568-A069-2FD2168AA498}" presName="composite" presStyleCnt="0">
        <dgm:presLayoutVars>
          <dgm:chMax val="1"/>
          <dgm:dir/>
          <dgm:resizeHandles val="exact"/>
        </dgm:presLayoutVars>
      </dgm:prSet>
      <dgm:spPr/>
      <dgm:t>
        <a:bodyPr/>
        <a:lstStyle/>
        <a:p>
          <a:endParaRPr lang="en-NZ"/>
        </a:p>
      </dgm:t>
    </dgm:pt>
    <dgm:pt modelId="{3D9D67CA-AC7E-4923-93C3-F153835C7153}" type="pres">
      <dgm:prSet presAssocID="{683C791D-6C20-4568-A069-2FD2168AA498}" presName="radial" presStyleCnt="0">
        <dgm:presLayoutVars>
          <dgm:animLvl val="ctr"/>
        </dgm:presLayoutVars>
      </dgm:prSet>
      <dgm:spPr/>
    </dgm:pt>
    <dgm:pt modelId="{243CDBC7-1E9A-4A36-9E5F-332D2EFAB1D3}" type="pres">
      <dgm:prSet presAssocID="{00185EE0-F82D-449D-BCB1-32F256041B4A}" presName="centerShape" presStyleLbl="vennNode1" presStyleIdx="0" presStyleCnt="9" custLinFactNeighborX="158" custLinFactNeighborY="307"/>
      <dgm:spPr/>
      <dgm:t>
        <a:bodyPr/>
        <a:lstStyle/>
        <a:p>
          <a:endParaRPr lang="en-NZ"/>
        </a:p>
      </dgm:t>
    </dgm:pt>
    <dgm:pt modelId="{1A251DCB-1AB2-48EB-BA5D-320E4EA50343}" type="pres">
      <dgm:prSet presAssocID="{8E3CD51B-3062-4291-8347-9F97D74AD1C5}" presName="node" presStyleLbl="vennNode1" presStyleIdx="1" presStyleCnt="9">
        <dgm:presLayoutVars>
          <dgm:bulletEnabled val="1"/>
        </dgm:presLayoutVars>
      </dgm:prSet>
      <dgm:spPr/>
      <dgm:t>
        <a:bodyPr/>
        <a:lstStyle/>
        <a:p>
          <a:endParaRPr lang="en-NZ"/>
        </a:p>
      </dgm:t>
    </dgm:pt>
    <dgm:pt modelId="{8B467B26-2868-422C-9E14-9F045570ADCC}" type="pres">
      <dgm:prSet presAssocID="{65A650EE-C341-4F4D-8C1E-384501943E81}" presName="node" presStyleLbl="vennNode1" presStyleIdx="2" presStyleCnt="9">
        <dgm:presLayoutVars>
          <dgm:bulletEnabled val="1"/>
        </dgm:presLayoutVars>
      </dgm:prSet>
      <dgm:spPr/>
      <dgm:t>
        <a:bodyPr/>
        <a:lstStyle/>
        <a:p>
          <a:endParaRPr lang="en-NZ"/>
        </a:p>
      </dgm:t>
    </dgm:pt>
    <dgm:pt modelId="{D5E3B280-7326-43CC-996C-A309E364C4FF}" type="pres">
      <dgm:prSet presAssocID="{7BE0A57B-6235-4B28-9352-1133D518AEF4}" presName="node" presStyleLbl="vennNode1" presStyleIdx="3" presStyleCnt="9">
        <dgm:presLayoutVars>
          <dgm:bulletEnabled val="1"/>
        </dgm:presLayoutVars>
      </dgm:prSet>
      <dgm:spPr/>
      <dgm:t>
        <a:bodyPr/>
        <a:lstStyle/>
        <a:p>
          <a:endParaRPr lang="en-NZ"/>
        </a:p>
      </dgm:t>
    </dgm:pt>
    <dgm:pt modelId="{8E542C7B-2C14-4525-AA09-B20915ABEB4F}" type="pres">
      <dgm:prSet presAssocID="{23969816-1E30-45AE-A753-EE180B9DCE17}" presName="node" presStyleLbl="vennNode1" presStyleIdx="4" presStyleCnt="9">
        <dgm:presLayoutVars>
          <dgm:bulletEnabled val="1"/>
        </dgm:presLayoutVars>
      </dgm:prSet>
      <dgm:spPr/>
      <dgm:t>
        <a:bodyPr/>
        <a:lstStyle/>
        <a:p>
          <a:endParaRPr lang="en-NZ"/>
        </a:p>
      </dgm:t>
    </dgm:pt>
    <dgm:pt modelId="{E4F820BC-AE7B-4A48-BAA3-B264791E44FB}" type="pres">
      <dgm:prSet presAssocID="{F61818D5-E422-4546-B7DF-0AC9F494C180}" presName="node" presStyleLbl="vennNode1" presStyleIdx="5" presStyleCnt="9">
        <dgm:presLayoutVars>
          <dgm:bulletEnabled val="1"/>
        </dgm:presLayoutVars>
      </dgm:prSet>
      <dgm:spPr/>
      <dgm:t>
        <a:bodyPr/>
        <a:lstStyle/>
        <a:p>
          <a:endParaRPr lang="en-NZ"/>
        </a:p>
      </dgm:t>
    </dgm:pt>
    <dgm:pt modelId="{2B44091C-07F3-46CE-ADFE-EE9208F4F632}" type="pres">
      <dgm:prSet presAssocID="{270BCB9F-78F5-4A4E-B1B7-E8E69E364B1F}" presName="node" presStyleLbl="vennNode1" presStyleIdx="6" presStyleCnt="9">
        <dgm:presLayoutVars>
          <dgm:bulletEnabled val="1"/>
        </dgm:presLayoutVars>
      </dgm:prSet>
      <dgm:spPr/>
      <dgm:t>
        <a:bodyPr/>
        <a:lstStyle/>
        <a:p>
          <a:endParaRPr lang="en-NZ"/>
        </a:p>
      </dgm:t>
    </dgm:pt>
    <dgm:pt modelId="{23418FFF-9707-48A9-912F-1B0FC075EC06}" type="pres">
      <dgm:prSet presAssocID="{5C9F8C8F-60CE-4E7A-ABDB-10A348C1DA79}" presName="node" presStyleLbl="vennNode1" presStyleIdx="7" presStyleCnt="9">
        <dgm:presLayoutVars>
          <dgm:bulletEnabled val="1"/>
        </dgm:presLayoutVars>
      </dgm:prSet>
      <dgm:spPr/>
      <dgm:t>
        <a:bodyPr/>
        <a:lstStyle/>
        <a:p>
          <a:endParaRPr lang="en-NZ"/>
        </a:p>
      </dgm:t>
    </dgm:pt>
    <dgm:pt modelId="{FAD2E55D-742E-41A8-8947-16995B4973AC}" type="pres">
      <dgm:prSet presAssocID="{0FEB9C20-02AC-4F83-8A7E-76D3B83E76C4}" presName="node" presStyleLbl="vennNode1" presStyleIdx="8" presStyleCnt="9">
        <dgm:presLayoutVars>
          <dgm:bulletEnabled val="1"/>
        </dgm:presLayoutVars>
      </dgm:prSet>
      <dgm:spPr/>
      <dgm:t>
        <a:bodyPr/>
        <a:lstStyle/>
        <a:p>
          <a:endParaRPr lang="en-NZ"/>
        </a:p>
      </dgm:t>
    </dgm:pt>
  </dgm:ptLst>
  <dgm:cxnLst>
    <dgm:cxn modelId="{5EEDBF8F-FAC4-41DB-B67C-7B58851E0035}" type="presOf" srcId="{683C791D-6C20-4568-A069-2FD2168AA498}" destId="{28CC46C0-DE86-4CA7-A9AD-BDD44540212E}" srcOrd="0" destOrd="0" presId="urn:microsoft.com/office/officeart/2005/8/layout/radial3"/>
    <dgm:cxn modelId="{259CC570-706C-42F6-983A-522ADCF1B7BE}" srcId="{00185EE0-F82D-449D-BCB1-32F256041B4A}" destId="{270BCB9F-78F5-4A4E-B1B7-E8E69E364B1F}" srcOrd="5" destOrd="0" parTransId="{951B5DCF-8301-4C02-8CCA-C6282153C1EB}" sibTransId="{01EB59A8-1055-48D9-8916-DF3B454BA180}"/>
    <dgm:cxn modelId="{2219542B-59D4-459C-AEB5-61F468CB4937}" type="presOf" srcId="{23969816-1E30-45AE-A753-EE180B9DCE17}" destId="{8E542C7B-2C14-4525-AA09-B20915ABEB4F}" srcOrd="0" destOrd="0" presId="urn:microsoft.com/office/officeart/2005/8/layout/radial3"/>
    <dgm:cxn modelId="{82F699C3-69FB-4DEE-9517-2303FDCE712C}" srcId="{00185EE0-F82D-449D-BCB1-32F256041B4A}" destId="{F61818D5-E422-4546-B7DF-0AC9F494C180}" srcOrd="4" destOrd="0" parTransId="{6695F273-BCC6-4201-B83C-2CEBD245B8E2}" sibTransId="{8E78F164-F946-4696-BEAE-92BEB4C9E2B3}"/>
    <dgm:cxn modelId="{450E01F7-B76C-4F0F-AB43-5B603815F3DC}" srcId="{00185EE0-F82D-449D-BCB1-32F256041B4A}" destId="{23969816-1E30-45AE-A753-EE180B9DCE17}" srcOrd="3" destOrd="0" parTransId="{8BA7EE1B-85C7-4547-AC38-72A6770D185B}" sibTransId="{F9A22D69-F0A8-4BC4-A9D2-761122BE2DE5}"/>
    <dgm:cxn modelId="{DBF51E6E-843C-4411-94FD-93FEE40D6CA8}" type="presOf" srcId="{F61818D5-E422-4546-B7DF-0AC9F494C180}" destId="{E4F820BC-AE7B-4A48-BAA3-B264791E44FB}" srcOrd="0" destOrd="0" presId="urn:microsoft.com/office/officeart/2005/8/layout/radial3"/>
    <dgm:cxn modelId="{6856FD74-18DF-4799-9F37-31CE433C0163}" srcId="{00185EE0-F82D-449D-BCB1-32F256041B4A}" destId="{8E3CD51B-3062-4291-8347-9F97D74AD1C5}" srcOrd="0" destOrd="0" parTransId="{904005B4-7076-4272-944F-A708A757CC11}" sibTransId="{B7626659-AFA2-49BA-B598-52CABFBF5351}"/>
    <dgm:cxn modelId="{979C13AE-964A-4001-B345-5C6E86DBFF0E}" srcId="{00185EE0-F82D-449D-BCB1-32F256041B4A}" destId="{65A650EE-C341-4F4D-8C1E-384501943E81}" srcOrd="1" destOrd="0" parTransId="{C73A9093-7A04-438E-8D87-EA1E204E1994}" sibTransId="{161AE01D-4E67-491A-8DE2-534E6941597A}"/>
    <dgm:cxn modelId="{9C9F1E90-4C8E-4817-91BC-9AFEAB84269B}" type="presOf" srcId="{7BE0A57B-6235-4B28-9352-1133D518AEF4}" destId="{D5E3B280-7326-43CC-996C-A309E364C4FF}" srcOrd="0" destOrd="0" presId="urn:microsoft.com/office/officeart/2005/8/layout/radial3"/>
    <dgm:cxn modelId="{DA8D0DCD-9935-4E82-B106-FD70E04DB844}" srcId="{00185EE0-F82D-449D-BCB1-32F256041B4A}" destId="{7BE0A57B-6235-4B28-9352-1133D518AEF4}" srcOrd="2" destOrd="0" parTransId="{34170370-7E83-41FA-90BE-71B21BF62DEF}" sibTransId="{E897CF23-738E-4940-9EAA-A550003E34FE}"/>
    <dgm:cxn modelId="{5304610F-2AB9-47AC-BDE8-11669CA1D9F0}" type="presOf" srcId="{5C9F8C8F-60CE-4E7A-ABDB-10A348C1DA79}" destId="{23418FFF-9707-48A9-912F-1B0FC075EC06}" srcOrd="0" destOrd="0" presId="urn:microsoft.com/office/officeart/2005/8/layout/radial3"/>
    <dgm:cxn modelId="{FDD0AFF4-046B-4D3E-A97B-D6E688CC0B63}" type="presOf" srcId="{8E3CD51B-3062-4291-8347-9F97D74AD1C5}" destId="{1A251DCB-1AB2-48EB-BA5D-320E4EA50343}" srcOrd="0" destOrd="0" presId="urn:microsoft.com/office/officeart/2005/8/layout/radial3"/>
    <dgm:cxn modelId="{11112EC3-3F7D-495B-ADC0-5DA6F0A5B25D}" srcId="{683C791D-6C20-4568-A069-2FD2168AA498}" destId="{00185EE0-F82D-449D-BCB1-32F256041B4A}" srcOrd="0" destOrd="0" parTransId="{BD0985A0-F2DC-436D-9C04-19CF6132C203}" sibTransId="{0ADFB711-9ADB-4EF3-8F04-46B39FB1B982}"/>
    <dgm:cxn modelId="{736CD2AB-E8B8-438B-9A3B-0F83A9E8955F}" type="presOf" srcId="{0FEB9C20-02AC-4F83-8A7E-76D3B83E76C4}" destId="{FAD2E55D-742E-41A8-8947-16995B4973AC}" srcOrd="0" destOrd="0" presId="urn:microsoft.com/office/officeart/2005/8/layout/radial3"/>
    <dgm:cxn modelId="{0E5CA4C4-58A8-41C3-A821-329C6522C6D3}" type="presOf" srcId="{270BCB9F-78F5-4A4E-B1B7-E8E69E364B1F}" destId="{2B44091C-07F3-46CE-ADFE-EE9208F4F632}" srcOrd="0" destOrd="0" presId="urn:microsoft.com/office/officeart/2005/8/layout/radial3"/>
    <dgm:cxn modelId="{B4D17943-288C-4B14-B6D5-116C7CA07957}" type="presOf" srcId="{00185EE0-F82D-449D-BCB1-32F256041B4A}" destId="{243CDBC7-1E9A-4A36-9E5F-332D2EFAB1D3}" srcOrd="0" destOrd="0" presId="urn:microsoft.com/office/officeart/2005/8/layout/radial3"/>
    <dgm:cxn modelId="{5A41DE7F-93DC-40E5-9FD1-8E77FA4F8390}" srcId="{00185EE0-F82D-449D-BCB1-32F256041B4A}" destId="{5C9F8C8F-60CE-4E7A-ABDB-10A348C1DA79}" srcOrd="6" destOrd="0" parTransId="{E28ECAF4-AE58-40B0-90EE-AF5943CB76B8}" sibTransId="{685D4CAE-01CB-47FC-B215-555E3459FBF3}"/>
    <dgm:cxn modelId="{380F422C-1636-4D7B-AD42-F21A5D0CC455}" type="presOf" srcId="{65A650EE-C341-4F4D-8C1E-384501943E81}" destId="{8B467B26-2868-422C-9E14-9F045570ADCC}" srcOrd="0" destOrd="0" presId="urn:microsoft.com/office/officeart/2005/8/layout/radial3"/>
    <dgm:cxn modelId="{5462F627-2B2F-41BA-8F59-606A465C3CFF}" srcId="{00185EE0-F82D-449D-BCB1-32F256041B4A}" destId="{0FEB9C20-02AC-4F83-8A7E-76D3B83E76C4}" srcOrd="7" destOrd="0" parTransId="{FC85A7B0-04D6-4062-AA1A-51624A9EBAAD}" sibTransId="{E3106CE4-945F-4AD7-AD2D-FE5C0B7F3EC4}"/>
    <dgm:cxn modelId="{BA6E58C2-A579-4E0F-8C64-D55EB3BDB9BD}" type="presParOf" srcId="{28CC46C0-DE86-4CA7-A9AD-BDD44540212E}" destId="{3D9D67CA-AC7E-4923-93C3-F153835C7153}" srcOrd="0" destOrd="0" presId="urn:microsoft.com/office/officeart/2005/8/layout/radial3"/>
    <dgm:cxn modelId="{C05C44A6-AB30-41BA-A141-84B620390D20}" type="presParOf" srcId="{3D9D67CA-AC7E-4923-93C3-F153835C7153}" destId="{243CDBC7-1E9A-4A36-9E5F-332D2EFAB1D3}" srcOrd="0" destOrd="0" presId="urn:microsoft.com/office/officeart/2005/8/layout/radial3"/>
    <dgm:cxn modelId="{8324509D-C53C-4C69-A3A1-3D154A8AE6A4}" type="presParOf" srcId="{3D9D67CA-AC7E-4923-93C3-F153835C7153}" destId="{1A251DCB-1AB2-48EB-BA5D-320E4EA50343}" srcOrd="1" destOrd="0" presId="urn:microsoft.com/office/officeart/2005/8/layout/radial3"/>
    <dgm:cxn modelId="{845BA514-79A2-432D-8F38-4F707935608D}" type="presParOf" srcId="{3D9D67CA-AC7E-4923-93C3-F153835C7153}" destId="{8B467B26-2868-422C-9E14-9F045570ADCC}" srcOrd="2" destOrd="0" presId="urn:microsoft.com/office/officeart/2005/8/layout/radial3"/>
    <dgm:cxn modelId="{D3E6D1E7-16CA-41C5-885A-09BDED9798FA}" type="presParOf" srcId="{3D9D67CA-AC7E-4923-93C3-F153835C7153}" destId="{D5E3B280-7326-43CC-996C-A309E364C4FF}" srcOrd="3" destOrd="0" presId="urn:microsoft.com/office/officeart/2005/8/layout/radial3"/>
    <dgm:cxn modelId="{5FC2D822-86A9-4B4E-849D-62ABE1E82165}" type="presParOf" srcId="{3D9D67CA-AC7E-4923-93C3-F153835C7153}" destId="{8E542C7B-2C14-4525-AA09-B20915ABEB4F}" srcOrd="4" destOrd="0" presId="urn:microsoft.com/office/officeart/2005/8/layout/radial3"/>
    <dgm:cxn modelId="{813375EA-E669-4CDC-A4DB-138D3A96E49A}" type="presParOf" srcId="{3D9D67CA-AC7E-4923-93C3-F153835C7153}" destId="{E4F820BC-AE7B-4A48-BAA3-B264791E44FB}" srcOrd="5" destOrd="0" presId="urn:microsoft.com/office/officeart/2005/8/layout/radial3"/>
    <dgm:cxn modelId="{D924D7CD-A445-46B2-92AD-2BAF9AEB9DA3}" type="presParOf" srcId="{3D9D67CA-AC7E-4923-93C3-F153835C7153}" destId="{2B44091C-07F3-46CE-ADFE-EE9208F4F632}" srcOrd="6" destOrd="0" presId="urn:microsoft.com/office/officeart/2005/8/layout/radial3"/>
    <dgm:cxn modelId="{79066AE9-0F5F-413E-8407-83AAC5C13159}" type="presParOf" srcId="{3D9D67CA-AC7E-4923-93C3-F153835C7153}" destId="{23418FFF-9707-48A9-912F-1B0FC075EC06}" srcOrd="7" destOrd="0" presId="urn:microsoft.com/office/officeart/2005/8/layout/radial3"/>
    <dgm:cxn modelId="{363D8C4D-A1C8-4683-AF7A-2B83946EF810}" type="presParOf" srcId="{3D9D67CA-AC7E-4923-93C3-F153835C7153}" destId="{FAD2E55D-742E-41A8-8947-16995B4973AC}" srcOrd="8"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44CD63-767F-4DCB-98D7-2D220E3BC33E}"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6F4FD70E-CF4E-4A32-8A5B-EED6418EC071}">
      <dgm:prSet phldrT="[Text]"/>
      <dgm:spPr>
        <a:noFill/>
        <a:ln>
          <a:noFill/>
        </a:ln>
      </dgm:spPr>
      <dgm:t>
        <a:bodyPr/>
        <a:lstStyle/>
        <a:p>
          <a:endParaRPr lang="en-US" dirty="0"/>
        </a:p>
      </dgm:t>
    </dgm:pt>
    <dgm:pt modelId="{1E30F029-85F8-4C50-8D20-FCED23B1F7AB}" type="parTrans" cxnId="{7F254540-4CC8-44E4-8810-44CD3462DB97}">
      <dgm:prSet/>
      <dgm:spPr/>
      <dgm:t>
        <a:bodyPr/>
        <a:lstStyle/>
        <a:p>
          <a:endParaRPr lang="en-US"/>
        </a:p>
      </dgm:t>
    </dgm:pt>
    <dgm:pt modelId="{18601115-0E39-471F-845F-277E8125662A}" type="sibTrans" cxnId="{7F254540-4CC8-44E4-8810-44CD3462DB97}">
      <dgm:prSet/>
      <dgm:spPr>
        <a:noFill/>
      </dgm:spPr>
      <dgm:t>
        <a:bodyPr/>
        <a:lstStyle/>
        <a:p>
          <a:endParaRPr lang="en-US"/>
        </a:p>
      </dgm:t>
    </dgm:pt>
    <dgm:pt modelId="{5E05E2AC-0BDA-4CA1-A3BC-E93B14B04055}">
      <dgm:prSet phldrT="[Text]"/>
      <dgm:spPr>
        <a:solidFill>
          <a:schemeClr val="accent1">
            <a:lumMod val="75000"/>
          </a:schemeClr>
        </a:solidFill>
      </dgm:spPr>
      <dgm:t>
        <a:bodyPr/>
        <a:lstStyle/>
        <a:p>
          <a:r>
            <a:rPr lang="en-US" dirty="0" smtClean="0"/>
            <a:t>2. Option: What will be the role(s) of the entity?</a:t>
          </a:r>
          <a:endParaRPr lang="en-US" dirty="0"/>
        </a:p>
      </dgm:t>
    </dgm:pt>
    <dgm:pt modelId="{25AC478A-72CF-4A8C-9DAD-065B2C5FCBA0}" type="parTrans" cxnId="{3684BB90-3666-4613-BF1C-A76F57A7E64E}">
      <dgm:prSet/>
      <dgm:spPr/>
      <dgm:t>
        <a:bodyPr/>
        <a:lstStyle/>
        <a:p>
          <a:endParaRPr lang="en-US"/>
        </a:p>
      </dgm:t>
    </dgm:pt>
    <dgm:pt modelId="{E6F72EED-6259-4D32-AF9F-7082CA4798F2}" type="sibTrans" cxnId="{3684BB90-3666-4613-BF1C-A76F57A7E64E}">
      <dgm:prSet/>
      <dgm:spPr/>
      <dgm:t>
        <a:bodyPr/>
        <a:lstStyle/>
        <a:p>
          <a:endParaRPr lang="en-US"/>
        </a:p>
      </dgm:t>
    </dgm:pt>
    <dgm:pt modelId="{A460D37A-CC63-4544-B482-54765A8F02A1}">
      <dgm:prSet phldrT="[Text]" custT="1"/>
      <dgm:spPr>
        <a:noFill/>
      </dgm:spPr>
      <dgm:t>
        <a:bodyPr/>
        <a:lstStyle/>
        <a:p>
          <a:r>
            <a:rPr lang="en-US" sz="2000" dirty="0" smtClean="0">
              <a:solidFill>
                <a:schemeClr val="tx2"/>
              </a:solidFill>
            </a:rPr>
            <a:t>Different approaches have worked around the world. </a:t>
          </a:r>
          <a:endParaRPr lang="en-US" sz="2000" dirty="0">
            <a:solidFill>
              <a:schemeClr val="tx2"/>
            </a:solidFill>
          </a:endParaRPr>
        </a:p>
      </dgm:t>
    </dgm:pt>
    <dgm:pt modelId="{8BE13AEB-DC3C-4E4B-B57B-9A54165C79AA}" type="parTrans" cxnId="{344828F7-2067-4593-BCA4-EFA6CAC80516}">
      <dgm:prSet/>
      <dgm:spPr/>
      <dgm:t>
        <a:bodyPr/>
        <a:lstStyle/>
        <a:p>
          <a:endParaRPr lang="en-US"/>
        </a:p>
      </dgm:t>
    </dgm:pt>
    <dgm:pt modelId="{DFDE3ECE-C0AA-4E1D-9323-252BF255BDF2}" type="sibTrans" cxnId="{344828F7-2067-4593-BCA4-EFA6CAC80516}">
      <dgm:prSet/>
      <dgm:spPr/>
      <dgm:t>
        <a:bodyPr/>
        <a:lstStyle/>
        <a:p>
          <a:endParaRPr lang="en-US"/>
        </a:p>
      </dgm:t>
    </dgm:pt>
    <dgm:pt modelId="{D66A537A-2A6E-4CD4-AF85-D18C8C879C8B}">
      <dgm:prSet phldrT="[Text]"/>
      <dgm:spPr>
        <a:solidFill>
          <a:schemeClr val="accent1">
            <a:lumMod val="75000"/>
          </a:schemeClr>
        </a:solidFill>
      </dgm:spPr>
      <dgm:t>
        <a:bodyPr/>
        <a:lstStyle/>
        <a:p>
          <a:r>
            <a:rPr lang="en-US" dirty="0" smtClean="0"/>
            <a:t>1. Option: Where will the institutional home be?</a:t>
          </a:r>
          <a:endParaRPr lang="en-US" dirty="0"/>
        </a:p>
      </dgm:t>
    </dgm:pt>
    <dgm:pt modelId="{A6A15EEF-98A8-4235-82EB-E4EFF28A6213}" type="sibTrans" cxnId="{AB538CF6-8B52-4A14-AE04-AA8EB060FD62}">
      <dgm:prSet/>
      <dgm:spPr>
        <a:noFill/>
      </dgm:spPr>
      <dgm:t>
        <a:bodyPr/>
        <a:lstStyle/>
        <a:p>
          <a:endParaRPr lang="en-US"/>
        </a:p>
      </dgm:t>
    </dgm:pt>
    <dgm:pt modelId="{75D2A0D7-F54B-494F-A4D4-CF35D4546262}" type="parTrans" cxnId="{AB538CF6-8B52-4A14-AE04-AA8EB060FD62}">
      <dgm:prSet/>
      <dgm:spPr/>
      <dgm:t>
        <a:bodyPr/>
        <a:lstStyle/>
        <a:p>
          <a:endParaRPr lang="en-US"/>
        </a:p>
      </dgm:t>
    </dgm:pt>
    <dgm:pt modelId="{0AEA2AE9-3685-460B-BCC3-94FC4B3B1D04}">
      <dgm:prSet phldrT="[Text]" custT="1"/>
      <dgm:spPr>
        <a:noFill/>
      </dgm:spPr>
      <dgm:t>
        <a:bodyPr/>
        <a:lstStyle/>
        <a:p>
          <a:r>
            <a:rPr lang="en-NZ" sz="2000" dirty="0" smtClean="0">
              <a:solidFill>
                <a:schemeClr val="tx2"/>
              </a:solidFill>
            </a:rPr>
            <a:t>Whether an entity within MOEP or DRD becomes the “implementing and coordinating ” entity for mini-grids depends on who the NEP program manager is…</a:t>
          </a:r>
          <a:endParaRPr lang="en-US" sz="2000" dirty="0"/>
        </a:p>
      </dgm:t>
    </dgm:pt>
    <dgm:pt modelId="{86780E3D-E92E-41D8-8B0A-91B001CCE031}" type="parTrans" cxnId="{25F42E0B-B59C-456E-B0BC-4E545A5AD1D6}">
      <dgm:prSet/>
      <dgm:spPr/>
      <dgm:t>
        <a:bodyPr/>
        <a:lstStyle/>
        <a:p>
          <a:endParaRPr lang="en-US"/>
        </a:p>
      </dgm:t>
    </dgm:pt>
    <dgm:pt modelId="{6677A0C8-7BDE-43AD-81F6-D98D734DE1C8}" type="sibTrans" cxnId="{25F42E0B-B59C-456E-B0BC-4E545A5AD1D6}">
      <dgm:prSet/>
      <dgm:spPr/>
      <dgm:t>
        <a:bodyPr/>
        <a:lstStyle/>
        <a:p>
          <a:endParaRPr lang="en-US"/>
        </a:p>
      </dgm:t>
    </dgm:pt>
    <dgm:pt modelId="{217F3A71-974C-4C79-8B8F-A5D08BB63EF3}">
      <dgm:prSet phldrT="[Text]" custT="1"/>
      <dgm:spPr>
        <a:noFill/>
      </dgm:spPr>
      <dgm:t>
        <a:bodyPr/>
        <a:lstStyle/>
        <a:p>
          <a:r>
            <a:rPr lang="en-US" sz="2000" dirty="0" smtClean="0">
              <a:solidFill>
                <a:schemeClr val="tx2"/>
              </a:solidFill>
            </a:rPr>
            <a:t>A more or less centralized approach can be used...</a:t>
          </a:r>
          <a:endParaRPr lang="en-US" sz="2000" dirty="0">
            <a:solidFill>
              <a:schemeClr val="tx2"/>
            </a:solidFill>
          </a:endParaRPr>
        </a:p>
      </dgm:t>
    </dgm:pt>
    <dgm:pt modelId="{E53D31D1-E1A4-4E0D-AC7B-D8A11C10022E}" type="parTrans" cxnId="{36A37513-2AF9-4EDF-8906-4D31425581BB}">
      <dgm:prSet/>
      <dgm:spPr/>
      <dgm:t>
        <a:bodyPr/>
        <a:lstStyle/>
        <a:p>
          <a:endParaRPr lang="en-US"/>
        </a:p>
      </dgm:t>
    </dgm:pt>
    <dgm:pt modelId="{6DD92348-45EF-476E-9FFE-48BDC3355A07}" type="sibTrans" cxnId="{36A37513-2AF9-4EDF-8906-4D31425581BB}">
      <dgm:prSet/>
      <dgm:spPr/>
      <dgm:t>
        <a:bodyPr/>
        <a:lstStyle/>
        <a:p>
          <a:endParaRPr lang="en-US"/>
        </a:p>
      </dgm:t>
    </dgm:pt>
    <dgm:pt modelId="{FACA198C-48CE-4D67-BC96-6B86634A0BC8}">
      <dgm:prSet phldrT="[Text]" custT="1"/>
      <dgm:spPr>
        <a:noFill/>
      </dgm:spPr>
      <dgm:t>
        <a:bodyPr/>
        <a:lstStyle/>
        <a:p>
          <a:endParaRPr lang="en-US" sz="2000" dirty="0">
            <a:solidFill>
              <a:schemeClr val="tx2"/>
            </a:solidFill>
          </a:endParaRPr>
        </a:p>
      </dgm:t>
    </dgm:pt>
    <dgm:pt modelId="{68A9371A-DD95-4CBA-A7A9-49FAACAEE348}" type="parTrans" cxnId="{2AA2C820-223B-47AB-A69E-8F45B06E5412}">
      <dgm:prSet/>
      <dgm:spPr/>
      <dgm:t>
        <a:bodyPr/>
        <a:lstStyle/>
        <a:p>
          <a:endParaRPr lang="en-US"/>
        </a:p>
      </dgm:t>
    </dgm:pt>
    <dgm:pt modelId="{32FFF12B-0594-4E7B-AB91-D47EAC1AC387}" type="sibTrans" cxnId="{2AA2C820-223B-47AB-A69E-8F45B06E5412}">
      <dgm:prSet/>
      <dgm:spPr/>
      <dgm:t>
        <a:bodyPr/>
        <a:lstStyle/>
        <a:p>
          <a:endParaRPr lang="en-US"/>
        </a:p>
      </dgm:t>
    </dgm:pt>
    <dgm:pt modelId="{90F3D07F-D350-4807-A0E9-5AEDE69D4067}">
      <dgm:prSet phldrT="[Text]" custT="1"/>
      <dgm:spPr>
        <a:noFill/>
      </dgm:spPr>
      <dgm:t>
        <a:bodyPr/>
        <a:lstStyle/>
        <a:p>
          <a:endParaRPr lang="en-US" sz="2000" dirty="0">
            <a:solidFill>
              <a:schemeClr val="tx2"/>
            </a:solidFill>
          </a:endParaRPr>
        </a:p>
      </dgm:t>
    </dgm:pt>
    <dgm:pt modelId="{567A9C5E-2FAA-4F05-B5E0-27C772A726DC}" type="parTrans" cxnId="{E4CE847C-7B9A-474B-9CD4-DF6910962F1A}">
      <dgm:prSet/>
      <dgm:spPr/>
      <dgm:t>
        <a:bodyPr/>
        <a:lstStyle/>
        <a:p>
          <a:endParaRPr lang="en-US"/>
        </a:p>
      </dgm:t>
    </dgm:pt>
    <dgm:pt modelId="{58A3AA52-3385-4EC0-B208-230DF83C9CF2}" type="sibTrans" cxnId="{E4CE847C-7B9A-474B-9CD4-DF6910962F1A}">
      <dgm:prSet/>
      <dgm:spPr/>
      <dgm:t>
        <a:bodyPr/>
        <a:lstStyle/>
        <a:p>
          <a:endParaRPr lang="en-US"/>
        </a:p>
      </dgm:t>
    </dgm:pt>
    <dgm:pt modelId="{792131AE-19B1-4FD8-A4D1-6F56FEC584D2}" type="pres">
      <dgm:prSet presAssocID="{5D44CD63-767F-4DCB-98D7-2D220E3BC33E}" presName="Name0" presStyleCnt="0">
        <dgm:presLayoutVars>
          <dgm:dir/>
          <dgm:animLvl val="lvl"/>
          <dgm:resizeHandles val="exact"/>
        </dgm:presLayoutVars>
      </dgm:prSet>
      <dgm:spPr/>
      <dgm:t>
        <a:bodyPr/>
        <a:lstStyle/>
        <a:p>
          <a:endParaRPr lang="en-NZ"/>
        </a:p>
      </dgm:t>
    </dgm:pt>
    <dgm:pt modelId="{DAD6E3F5-EBA7-4809-BA1B-24B4A09F4D54}" type="pres">
      <dgm:prSet presAssocID="{5D44CD63-767F-4DCB-98D7-2D220E3BC33E}" presName="tSp" presStyleCnt="0"/>
      <dgm:spPr/>
    </dgm:pt>
    <dgm:pt modelId="{CC8FCDBA-4823-41BF-A1A7-EF59A6D6767F}" type="pres">
      <dgm:prSet presAssocID="{5D44CD63-767F-4DCB-98D7-2D220E3BC33E}" presName="bSp" presStyleCnt="0"/>
      <dgm:spPr/>
    </dgm:pt>
    <dgm:pt modelId="{2AD9C7F7-8587-4FC4-BEC2-682A1C9FF887}" type="pres">
      <dgm:prSet presAssocID="{5D44CD63-767F-4DCB-98D7-2D220E3BC33E}" presName="process" presStyleCnt="0"/>
      <dgm:spPr/>
    </dgm:pt>
    <dgm:pt modelId="{14377B71-727A-4216-887C-2A0863BE96DB}" type="pres">
      <dgm:prSet presAssocID="{6F4FD70E-CF4E-4A32-8A5B-EED6418EC071}" presName="composite1" presStyleCnt="0"/>
      <dgm:spPr/>
    </dgm:pt>
    <dgm:pt modelId="{FE5E5A77-5E80-4871-B9B2-5472FB3F553F}" type="pres">
      <dgm:prSet presAssocID="{6F4FD70E-CF4E-4A32-8A5B-EED6418EC071}" presName="dummyNode1" presStyleLbl="node1" presStyleIdx="0" presStyleCnt="3"/>
      <dgm:spPr/>
    </dgm:pt>
    <dgm:pt modelId="{3BFDF09A-8050-4B65-9C02-98DD054192FE}" type="pres">
      <dgm:prSet presAssocID="{6F4FD70E-CF4E-4A32-8A5B-EED6418EC071}" presName="childNode1" presStyleLbl="bgAcc1" presStyleIdx="0" presStyleCnt="3">
        <dgm:presLayoutVars>
          <dgm:bulletEnabled val="1"/>
        </dgm:presLayoutVars>
      </dgm:prSet>
      <dgm:spPr>
        <a:noFill/>
        <a:ln>
          <a:noFill/>
        </a:ln>
      </dgm:spPr>
    </dgm:pt>
    <dgm:pt modelId="{D37C0BB5-9F6F-40D6-9835-BEFE02DB972B}" type="pres">
      <dgm:prSet presAssocID="{6F4FD70E-CF4E-4A32-8A5B-EED6418EC071}" presName="childNode1tx" presStyleLbl="bgAcc1" presStyleIdx="0" presStyleCnt="3">
        <dgm:presLayoutVars>
          <dgm:bulletEnabled val="1"/>
        </dgm:presLayoutVars>
      </dgm:prSet>
      <dgm:spPr/>
    </dgm:pt>
    <dgm:pt modelId="{3B892C98-DCD7-4F01-92FE-A2486237A8E6}" type="pres">
      <dgm:prSet presAssocID="{6F4FD70E-CF4E-4A32-8A5B-EED6418EC071}" presName="parentNode1" presStyleLbl="node1" presStyleIdx="0" presStyleCnt="3">
        <dgm:presLayoutVars>
          <dgm:chMax val="1"/>
          <dgm:bulletEnabled val="1"/>
        </dgm:presLayoutVars>
      </dgm:prSet>
      <dgm:spPr/>
      <dgm:t>
        <a:bodyPr/>
        <a:lstStyle/>
        <a:p>
          <a:endParaRPr lang="en-US"/>
        </a:p>
      </dgm:t>
    </dgm:pt>
    <dgm:pt modelId="{5954C214-D8D6-4E03-B04E-F491BDB9090A}" type="pres">
      <dgm:prSet presAssocID="{6F4FD70E-CF4E-4A32-8A5B-EED6418EC071}" presName="connSite1" presStyleCnt="0"/>
      <dgm:spPr/>
    </dgm:pt>
    <dgm:pt modelId="{150FA61B-7F65-4B1A-AEBE-A34C27704DB9}" type="pres">
      <dgm:prSet presAssocID="{18601115-0E39-471F-845F-277E8125662A}" presName="Name9" presStyleLbl="sibTrans2D1" presStyleIdx="0" presStyleCnt="2" custLinFactNeighborX="10327" custLinFactNeighborY="-26355"/>
      <dgm:spPr/>
      <dgm:t>
        <a:bodyPr/>
        <a:lstStyle/>
        <a:p>
          <a:endParaRPr lang="en-NZ"/>
        </a:p>
      </dgm:t>
    </dgm:pt>
    <dgm:pt modelId="{05FEB777-4CF7-4E1E-9DBD-BC5A43641B02}" type="pres">
      <dgm:prSet presAssocID="{D66A537A-2A6E-4CD4-AF85-D18C8C879C8B}" presName="composite2" presStyleCnt="0"/>
      <dgm:spPr/>
    </dgm:pt>
    <dgm:pt modelId="{A0400710-844E-424F-ABF5-C0B95F2EFCF2}" type="pres">
      <dgm:prSet presAssocID="{D66A537A-2A6E-4CD4-AF85-D18C8C879C8B}" presName="dummyNode2" presStyleLbl="node1" presStyleIdx="0" presStyleCnt="3"/>
      <dgm:spPr/>
    </dgm:pt>
    <dgm:pt modelId="{D079157B-5A6D-4079-8629-E35280F97E18}" type="pres">
      <dgm:prSet presAssocID="{D66A537A-2A6E-4CD4-AF85-D18C8C879C8B}" presName="childNode2" presStyleLbl="bgAcc1" presStyleIdx="1" presStyleCnt="3" custScaleX="125878" custScaleY="141887" custLinFactNeighborX="-6855" custLinFactNeighborY="16194">
        <dgm:presLayoutVars>
          <dgm:bulletEnabled val="1"/>
        </dgm:presLayoutVars>
      </dgm:prSet>
      <dgm:spPr/>
      <dgm:t>
        <a:bodyPr/>
        <a:lstStyle/>
        <a:p>
          <a:endParaRPr lang="en-US"/>
        </a:p>
      </dgm:t>
    </dgm:pt>
    <dgm:pt modelId="{355476A0-B661-408F-8790-1B7F68B15D39}" type="pres">
      <dgm:prSet presAssocID="{D66A537A-2A6E-4CD4-AF85-D18C8C879C8B}" presName="childNode2tx" presStyleLbl="bgAcc1" presStyleIdx="1" presStyleCnt="3">
        <dgm:presLayoutVars>
          <dgm:bulletEnabled val="1"/>
        </dgm:presLayoutVars>
      </dgm:prSet>
      <dgm:spPr/>
      <dgm:t>
        <a:bodyPr/>
        <a:lstStyle/>
        <a:p>
          <a:endParaRPr lang="en-US"/>
        </a:p>
      </dgm:t>
    </dgm:pt>
    <dgm:pt modelId="{AD803671-DDA2-4A5D-92B3-A25AE37DD5C3}" type="pres">
      <dgm:prSet presAssocID="{D66A537A-2A6E-4CD4-AF85-D18C8C879C8B}" presName="parentNode2" presStyleLbl="node1" presStyleIdx="1" presStyleCnt="3" custScaleX="143895" custLinFactNeighborX="3853" custLinFactNeighborY="791">
        <dgm:presLayoutVars>
          <dgm:chMax val="0"/>
          <dgm:bulletEnabled val="1"/>
        </dgm:presLayoutVars>
      </dgm:prSet>
      <dgm:spPr/>
      <dgm:t>
        <a:bodyPr/>
        <a:lstStyle/>
        <a:p>
          <a:endParaRPr lang="en-US"/>
        </a:p>
      </dgm:t>
    </dgm:pt>
    <dgm:pt modelId="{EAD8F45A-808C-4176-94A3-FC1EB67DE63D}" type="pres">
      <dgm:prSet presAssocID="{D66A537A-2A6E-4CD4-AF85-D18C8C879C8B}" presName="connSite2" presStyleCnt="0"/>
      <dgm:spPr/>
    </dgm:pt>
    <dgm:pt modelId="{986A6F09-7322-44C9-B3C9-7CD26E5F67DF}" type="pres">
      <dgm:prSet presAssocID="{A6A15EEF-98A8-4235-82EB-E4EFF28A6213}" presName="Name18" presStyleLbl="sibTrans2D1" presStyleIdx="1" presStyleCnt="2" custFlipVert="1" custScaleX="44469" custScaleY="13679" custLinFactNeighborX="-147" custLinFactNeighborY="2524"/>
      <dgm:spPr/>
      <dgm:t>
        <a:bodyPr/>
        <a:lstStyle/>
        <a:p>
          <a:endParaRPr lang="en-NZ"/>
        </a:p>
      </dgm:t>
    </dgm:pt>
    <dgm:pt modelId="{6ABB1E1A-3243-48DF-83C6-2C9213BF2556}" type="pres">
      <dgm:prSet presAssocID="{5E05E2AC-0BDA-4CA1-A3BC-E93B14B04055}" presName="composite1" presStyleCnt="0"/>
      <dgm:spPr/>
    </dgm:pt>
    <dgm:pt modelId="{03ACCC2D-7910-462F-9A8F-A0B8C57C6A4A}" type="pres">
      <dgm:prSet presAssocID="{5E05E2AC-0BDA-4CA1-A3BC-E93B14B04055}" presName="dummyNode1" presStyleLbl="node1" presStyleIdx="1" presStyleCnt="3"/>
      <dgm:spPr/>
    </dgm:pt>
    <dgm:pt modelId="{BFDC0AA8-BC3E-41E2-957D-26FBB2AE542D}" type="pres">
      <dgm:prSet presAssocID="{5E05E2AC-0BDA-4CA1-A3BC-E93B14B04055}" presName="childNode1" presStyleLbl="bgAcc1" presStyleIdx="2" presStyleCnt="3" custScaleX="131043" custScaleY="138745" custLinFactNeighborX="-5662" custLinFactNeighborY="-3278">
        <dgm:presLayoutVars>
          <dgm:bulletEnabled val="1"/>
        </dgm:presLayoutVars>
      </dgm:prSet>
      <dgm:spPr/>
      <dgm:t>
        <a:bodyPr/>
        <a:lstStyle/>
        <a:p>
          <a:endParaRPr lang="en-US"/>
        </a:p>
      </dgm:t>
    </dgm:pt>
    <dgm:pt modelId="{25BA5132-59DC-4E3A-A8F9-E00DCD4DADC0}" type="pres">
      <dgm:prSet presAssocID="{5E05E2AC-0BDA-4CA1-A3BC-E93B14B04055}" presName="childNode1tx" presStyleLbl="bgAcc1" presStyleIdx="2" presStyleCnt="3">
        <dgm:presLayoutVars>
          <dgm:bulletEnabled val="1"/>
        </dgm:presLayoutVars>
      </dgm:prSet>
      <dgm:spPr/>
      <dgm:t>
        <a:bodyPr/>
        <a:lstStyle/>
        <a:p>
          <a:endParaRPr lang="en-US"/>
        </a:p>
      </dgm:t>
    </dgm:pt>
    <dgm:pt modelId="{C4AF57B7-AD8A-4EE8-81E8-5A1954EFF584}" type="pres">
      <dgm:prSet presAssocID="{5E05E2AC-0BDA-4CA1-A3BC-E93B14B04055}" presName="parentNode1" presStyleLbl="node1" presStyleIdx="2" presStyleCnt="3" custScaleX="135140" custLinFactNeighborX="876" custLinFactNeighborY="35198">
        <dgm:presLayoutVars>
          <dgm:chMax val="1"/>
          <dgm:bulletEnabled val="1"/>
        </dgm:presLayoutVars>
      </dgm:prSet>
      <dgm:spPr/>
      <dgm:t>
        <a:bodyPr/>
        <a:lstStyle/>
        <a:p>
          <a:endParaRPr lang="en-US"/>
        </a:p>
      </dgm:t>
    </dgm:pt>
    <dgm:pt modelId="{661697FC-0077-4CCD-A6F7-5544C51A22B4}" type="pres">
      <dgm:prSet presAssocID="{5E05E2AC-0BDA-4CA1-A3BC-E93B14B04055}" presName="connSite1" presStyleCnt="0"/>
      <dgm:spPr/>
    </dgm:pt>
  </dgm:ptLst>
  <dgm:cxnLst>
    <dgm:cxn modelId="{7F254540-4CC8-44E4-8810-44CD3462DB97}" srcId="{5D44CD63-767F-4DCB-98D7-2D220E3BC33E}" destId="{6F4FD70E-CF4E-4A32-8A5B-EED6418EC071}" srcOrd="0" destOrd="0" parTransId="{1E30F029-85F8-4C50-8D20-FCED23B1F7AB}" sibTransId="{18601115-0E39-471F-845F-277E8125662A}"/>
    <dgm:cxn modelId="{227A890B-FAAD-4627-84D6-0646A4741CA2}" type="presOf" srcId="{0AEA2AE9-3685-460B-BCC3-94FC4B3B1D04}" destId="{355476A0-B661-408F-8790-1B7F68B15D39}" srcOrd="1" destOrd="0" presId="urn:microsoft.com/office/officeart/2005/8/layout/hProcess4"/>
    <dgm:cxn modelId="{700F1D1D-17FA-41BF-A583-EA82B5FC6895}" type="presOf" srcId="{D66A537A-2A6E-4CD4-AF85-D18C8C879C8B}" destId="{AD803671-DDA2-4A5D-92B3-A25AE37DD5C3}" srcOrd="0" destOrd="0" presId="urn:microsoft.com/office/officeart/2005/8/layout/hProcess4"/>
    <dgm:cxn modelId="{65198002-DEBD-4EC2-A34F-38178AD5627E}" type="presOf" srcId="{A460D37A-CC63-4544-B482-54765A8F02A1}" destId="{BFDC0AA8-BC3E-41E2-957D-26FBB2AE542D}" srcOrd="0" destOrd="2" presId="urn:microsoft.com/office/officeart/2005/8/layout/hProcess4"/>
    <dgm:cxn modelId="{36A37513-2AF9-4EDF-8906-4D31425581BB}" srcId="{5E05E2AC-0BDA-4CA1-A3BC-E93B14B04055}" destId="{217F3A71-974C-4C79-8B8F-A5D08BB63EF3}" srcOrd="3" destOrd="0" parTransId="{E53D31D1-E1A4-4E0D-AC7B-D8A11C10022E}" sibTransId="{6DD92348-45EF-476E-9FFE-48BDC3355A07}"/>
    <dgm:cxn modelId="{344828F7-2067-4593-BCA4-EFA6CAC80516}" srcId="{5E05E2AC-0BDA-4CA1-A3BC-E93B14B04055}" destId="{A460D37A-CC63-4544-B482-54765A8F02A1}" srcOrd="2" destOrd="0" parTransId="{8BE13AEB-DC3C-4E4B-B57B-9A54165C79AA}" sibTransId="{DFDE3ECE-C0AA-4E1D-9323-252BF255BDF2}"/>
    <dgm:cxn modelId="{7E36EDB2-6811-4A0D-A6E0-A7756CEDA472}" type="presOf" srcId="{0AEA2AE9-3685-460B-BCC3-94FC4B3B1D04}" destId="{D079157B-5A6D-4079-8629-E35280F97E18}" srcOrd="0" destOrd="0" presId="urn:microsoft.com/office/officeart/2005/8/layout/hProcess4"/>
    <dgm:cxn modelId="{22B87A45-38BF-4926-BFD6-266F371CD234}" type="presOf" srcId="{A460D37A-CC63-4544-B482-54765A8F02A1}" destId="{25BA5132-59DC-4E3A-A8F9-E00DCD4DADC0}" srcOrd="1" destOrd="2" presId="urn:microsoft.com/office/officeart/2005/8/layout/hProcess4"/>
    <dgm:cxn modelId="{AB538CF6-8B52-4A14-AE04-AA8EB060FD62}" srcId="{5D44CD63-767F-4DCB-98D7-2D220E3BC33E}" destId="{D66A537A-2A6E-4CD4-AF85-D18C8C879C8B}" srcOrd="1" destOrd="0" parTransId="{75D2A0D7-F54B-494F-A4D4-CF35D4546262}" sibTransId="{A6A15EEF-98A8-4235-82EB-E4EFF28A6213}"/>
    <dgm:cxn modelId="{3ED87349-F912-4BC7-B9C8-D644707867B0}" type="presOf" srcId="{5E05E2AC-0BDA-4CA1-A3BC-E93B14B04055}" destId="{C4AF57B7-AD8A-4EE8-81E8-5A1954EFF584}" srcOrd="0" destOrd="0" presId="urn:microsoft.com/office/officeart/2005/8/layout/hProcess4"/>
    <dgm:cxn modelId="{0A68BF9E-56EA-464C-97C9-6F65DFF98963}" type="presOf" srcId="{5D44CD63-767F-4DCB-98D7-2D220E3BC33E}" destId="{792131AE-19B1-4FD8-A4D1-6F56FEC584D2}" srcOrd="0" destOrd="0" presId="urn:microsoft.com/office/officeart/2005/8/layout/hProcess4"/>
    <dgm:cxn modelId="{25F42E0B-B59C-456E-B0BC-4E545A5AD1D6}" srcId="{D66A537A-2A6E-4CD4-AF85-D18C8C879C8B}" destId="{0AEA2AE9-3685-460B-BCC3-94FC4B3B1D04}" srcOrd="0" destOrd="0" parTransId="{86780E3D-E92E-41D8-8B0A-91B001CCE031}" sibTransId="{6677A0C8-7BDE-43AD-81F6-D98D734DE1C8}"/>
    <dgm:cxn modelId="{ED797B60-37E9-419C-9C4C-993B84F6EE51}" type="presOf" srcId="{90F3D07F-D350-4807-A0E9-5AEDE69D4067}" destId="{25BA5132-59DC-4E3A-A8F9-E00DCD4DADC0}" srcOrd="1" destOrd="1" presId="urn:microsoft.com/office/officeart/2005/8/layout/hProcess4"/>
    <dgm:cxn modelId="{8ADF4CAA-D477-4D4C-A674-D3ADB8D7378F}" type="presOf" srcId="{A6A15EEF-98A8-4235-82EB-E4EFF28A6213}" destId="{986A6F09-7322-44C9-B3C9-7CD26E5F67DF}" srcOrd="0" destOrd="0" presId="urn:microsoft.com/office/officeart/2005/8/layout/hProcess4"/>
    <dgm:cxn modelId="{5E1AB050-7ABF-42A4-860C-4138B98D5207}" type="presOf" srcId="{90F3D07F-D350-4807-A0E9-5AEDE69D4067}" destId="{BFDC0AA8-BC3E-41E2-957D-26FBB2AE542D}" srcOrd="0" destOrd="1" presId="urn:microsoft.com/office/officeart/2005/8/layout/hProcess4"/>
    <dgm:cxn modelId="{E4CE847C-7B9A-474B-9CD4-DF6910962F1A}" srcId="{5E05E2AC-0BDA-4CA1-A3BC-E93B14B04055}" destId="{90F3D07F-D350-4807-A0E9-5AEDE69D4067}" srcOrd="1" destOrd="0" parTransId="{567A9C5E-2FAA-4F05-B5E0-27C772A726DC}" sibTransId="{58A3AA52-3385-4EC0-B208-230DF83C9CF2}"/>
    <dgm:cxn modelId="{6DEFC481-3081-40A4-9142-866BE0DEE3B7}" type="presOf" srcId="{6F4FD70E-CF4E-4A32-8A5B-EED6418EC071}" destId="{3B892C98-DCD7-4F01-92FE-A2486237A8E6}" srcOrd="0" destOrd="0" presId="urn:microsoft.com/office/officeart/2005/8/layout/hProcess4"/>
    <dgm:cxn modelId="{61D9DA13-DA08-4A89-81F7-26E8CDEEF478}" type="presOf" srcId="{217F3A71-974C-4C79-8B8F-A5D08BB63EF3}" destId="{25BA5132-59DC-4E3A-A8F9-E00DCD4DADC0}" srcOrd="1" destOrd="3" presId="urn:microsoft.com/office/officeart/2005/8/layout/hProcess4"/>
    <dgm:cxn modelId="{918F272B-D494-4F9A-AE4A-D4BE56C44F44}" type="presOf" srcId="{18601115-0E39-471F-845F-277E8125662A}" destId="{150FA61B-7F65-4B1A-AEBE-A34C27704DB9}" srcOrd="0" destOrd="0" presId="urn:microsoft.com/office/officeart/2005/8/layout/hProcess4"/>
    <dgm:cxn modelId="{2AA2C820-223B-47AB-A69E-8F45B06E5412}" srcId="{5E05E2AC-0BDA-4CA1-A3BC-E93B14B04055}" destId="{FACA198C-48CE-4D67-BC96-6B86634A0BC8}" srcOrd="0" destOrd="0" parTransId="{68A9371A-DD95-4CBA-A7A9-49FAACAEE348}" sibTransId="{32FFF12B-0594-4E7B-AB91-D47EAC1AC387}"/>
    <dgm:cxn modelId="{1B22E9E1-1193-4846-8DDF-71CE078AADF9}" type="presOf" srcId="{FACA198C-48CE-4D67-BC96-6B86634A0BC8}" destId="{25BA5132-59DC-4E3A-A8F9-E00DCD4DADC0}" srcOrd="1" destOrd="0" presId="urn:microsoft.com/office/officeart/2005/8/layout/hProcess4"/>
    <dgm:cxn modelId="{D9E17C93-61F7-4993-9036-3A5350AF7E04}" type="presOf" srcId="{FACA198C-48CE-4D67-BC96-6B86634A0BC8}" destId="{BFDC0AA8-BC3E-41E2-957D-26FBB2AE542D}" srcOrd="0" destOrd="0" presId="urn:microsoft.com/office/officeart/2005/8/layout/hProcess4"/>
    <dgm:cxn modelId="{3684BB90-3666-4613-BF1C-A76F57A7E64E}" srcId="{5D44CD63-767F-4DCB-98D7-2D220E3BC33E}" destId="{5E05E2AC-0BDA-4CA1-A3BC-E93B14B04055}" srcOrd="2" destOrd="0" parTransId="{25AC478A-72CF-4A8C-9DAD-065B2C5FCBA0}" sibTransId="{E6F72EED-6259-4D32-AF9F-7082CA4798F2}"/>
    <dgm:cxn modelId="{9361B861-BC77-4E72-816F-556AB34F4212}" type="presOf" srcId="{217F3A71-974C-4C79-8B8F-A5D08BB63EF3}" destId="{BFDC0AA8-BC3E-41E2-957D-26FBB2AE542D}" srcOrd="0" destOrd="3" presId="urn:microsoft.com/office/officeart/2005/8/layout/hProcess4"/>
    <dgm:cxn modelId="{CDDB8DD6-F3CA-4955-952B-49EAD6B5EF9E}" type="presParOf" srcId="{792131AE-19B1-4FD8-A4D1-6F56FEC584D2}" destId="{DAD6E3F5-EBA7-4809-BA1B-24B4A09F4D54}" srcOrd="0" destOrd="0" presId="urn:microsoft.com/office/officeart/2005/8/layout/hProcess4"/>
    <dgm:cxn modelId="{182BCAA0-CB88-45C6-A726-39D9F3A47EBE}" type="presParOf" srcId="{792131AE-19B1-4FD8-A4D1-6F56FEC584D2}" destId="{CC8FCDBA-4823-41BF-A1A7-EF59A6D6767F}" srcOrd="1" destOrd="0" presId="urn:microsoft.com/office/officeart/2005/8/layout/hProcess4"/>
    <dgm:cxn modelId="{08330F7D-F945-474C-8EF8-DA6FCAA4187B}" type="presParOf" srcId="{792131AE-19B1-4FD8-A4D1-6F56FEC584D2}" destId="{2AD9C7F7-8587-4FC4-BEC2-682A1C9FF887}" srcOrd="2" destOrd="0" presId="urn:microsoft.com/office/officeart/2005/8/layout/hProcess4"/>
    <dgm:cxn modelId="{0605E4FC-E93F-4F53-9B29-7CDF07B1DF5E}" type="presParOf" srcId="{2AD9C7F7-8587-4FC4-BEC2-682A1C9FF887}" destId="{14377B71-727A-4216-887C-2A0863BE96DB}" srcOrd="0" destOrd="0" presId="urn:microsoft.com/office/officeart/2005/8/layout/hProcess4"/>
    <dgm:cxn modelId="{0973DBAA-0048-460A-B644-64D8CAA9694F}" type="presParOf" srcId="{14377B71-727A-4216-887C-2A0863BE96DB}" destId="{FE5E5A77-5E80-4871-B9B2-5472FB3F553F}" srcOrd="0" destOrd="0" presId="urn:microsoft.com/office/officeart/2005/8/layout/hProcess4"/>
    <dgm:cxn modelId="{E7B31873-BF91-4148-B999-93C0EEA57757}" type="presParOf" srcId="{14377B71-727A-4216-887C-2A0863BE96DB}" destId="{3BFDF09A-8050-4B65-9C02-98DD054192FE}" srcOrd="1" destOrd="0" presId="urn:microsoft.com/office/officeart/2005/8/layout/hProcess4"/>
    <dgm:cxn modelId="{B85288D6-106F-4753-8492-B0F4D50F88FD}" type="presParOf" srcId="{14377B71-727A-4216-887C-2A0863BE96DB}" destId="{D37C0BB5-9F6F-40D6-9835-BEFE02DB972B}" srcOrd="2" destOrd="0" presId="urn:microsoft.com/office/officeart/2005/8/layout/hProcess4"/>
    <dgm:cxn modelId="{F4BB98DF-04C8-4B08-956E-96A466433A31}" type="presParOf" srcId="{14377B71-727A-4216-887C-2A0863BE96DB}" destId="{3B892C98-DCD7-4F01-92FE-A2486237A8E6}" srcOrd="3" destOrd="0" presId="urn:microsoft.com/office/officeart/2005/8/layout/hProcess4"/>
    <dgm:cxn modelId="{21591B7C-6EE4-46E4-BBFE-A61C000A10CD}" type="presParOf" srcId="{14377B71-727A-4216-887C-2A0863BE96DB}" destId="{5954C214-D8D6-4E03-B04E-F491BDB9090A}" srcOrd="4" destOrd="0" presId="urn:microsoft.com/office/officeart/2005/8/layout/hProcess4"/>
    <dgm:cxn modelId="{16BA880B-5CED-4EEE-8B9A-88C45BC2ABA9}" type="presParOf" srcId="{2AD9C7F7-8587-4FC4-BEC2-682A1C9FF887}" destId="{150FA61B-7F65-4B1A-AEBE-A34C27704DB9}" srcOrd="1" destOrd="0" presId="urn:microsoft.com/office/officeart/2005/8/layout/hProcess4"/>
    <dgm:cxn modelId="{5E074CD3-1011-43EC-87BA-A2FE556D08F6}" type="presParOf" srcId="{2AD9C7F7-8587-4FC4-BEC2-682A1C9FF887}" destId="{05FEB777-4CF7-4E1E-9DBD-BC5A43641B02}" srcOrd="2" destOrd="0" presId="urn:microsoft.com/office/officeart/2005/8/layout/hProcess4"/>
    <dgm:cxn modelId="{BC43C5F8-8E02-47CD-B964-1CAA968659C9}" type="presParOf" srcId="{05FEB777-4CF7-4E1E-9DBD-BC5A43641B02}" destId="{A0400710-844E-424F-ABF5-C0B95F2EFCF2}" srcOrd="0" destOrd="0" presId="urn:microsoft.com/office/officeart/2005/8/layout/hProcess4"/>
    <dgm:cxn modelId="{2BFBAA3C-56F7-4B4A-85A0-2E9D08F2C9AC}" type="presParOf" srcId="{05FEB777-4CF7-4E1E-9DBD-BC5A43641B02}" destId="{D079157B-5A6D-4079-8629-E35280F97E18}" srcOrd="1" destOrd="0" presId="urn:microsoft.com/office/officeart/2005/8/layout/hProcess4"/>
    <dgm:cxn modelId="{C2A82708-1A48-4799-889E-5DEFDB58CD2C}" type="presParOf" srcId="{05FEB777-4CF7-4E1E-9DBD-BC5A43641B02}" destId="{355476A0-B661-408F-8790-1B7F68B15D39}" srcOrd="2" destOrd="0" presId="urn:microsoft.com/office/officeart/2005/8/layout/hProcess4"/>
    <dgm:cxn modelId="{8BB5D47A-BCFD-46BB-A5AB-FBB71E07B353}" type="presParOf" srcId="{05FEB777-4CF7-4E1E-9DBD-BC5A43641B02}" destId="{AD803671-DDA2-4A5D-92B3-A25AE37DD5C3}" srcOrd="3" destOrd="0" presId="urn:microsoft.com/office/officeart/2005/8/layout/hProcess4"/>
    <dgm:cxn modelId="{FC944B3A-3A06-4887-88A5-BFD238E12A9F}" type="presParOf" srcId="{05FEB777-4CF7-4E1E-9DBD-BC5A43641B02}" destId="{EAD8F45A-808C-4176-94A3-FC1EB67DE63D}" srcOrd="4" destOrd="0" presId="urn:microsoft.com/office/officeart/2005/8/layout/hProcess4"/>
    <dgm:cxn modelId="{6743AABA-BB55-4E4E-BA15-F9DA9F817A53}" type="presParOf" srcId="{2AD9C7F7-8587-4FC4-BEC2-682A1C9FF887}" destId="{986A6F09-7322-44C9-B3C9-7CD26E5F67DF}" srcOrd="3" destOrd="0" presId="urn:microsoft.com/office/officeart/2005/8/layout/hProcess4"/>
    <dgm:cxn modelId="{118C9168-8ED3-482E-802B-EF0CA0E341D8}" type="presParOf" srcId="{2AD9C7F7-8587-4FC4-BEC2-682A1C9FF887}" destId="{6ABB1E1A-3243-48DF-83C6-2C9213BF2556}" srcOrd="4" destOrd="0" presId="urn:microsoft.com/office/officeart/2005/8/layout/hProcess4"/>
    <dgm:cxn modelId="{6D06473C-963F-4C8B-BEDB-DB7FC59FF36A}" type="presParOf" srcId="{6ABB1E1A-3243-48DF-83C6-2C9213BF2556}" destId="{03ACCC2D-7910-462F-9A8F-A0B8C57C6A4A}" srcOrd="0" destOrd="0" presId="urn:microsoft.com/office/officeart/2005/8/layout/hProcess4"/>
    <dgm:cxn modelId="{E3C80E10-56B8-41C5-B14D-FFB2B033ACDA}" type="presParOf" srcId="{6ABB1E1A-3243-48DF-83C6-2C9213BF2556}" destId="{BFDC0AA8-BC3E-41E2-957D-26FBB2AE542D}" srcOrd="1" destOrd="0" presId="urn:microsoft.com/office/officeart/2005/8/layout/hProcess4"/>
    <dgm:cxn modelId="{B0865359-CADB-480A-8C1A-18175B728C8C}" type="presParOf" srcId="{6ABB1E1A-3243-48DF-83C6-2C9213BF2556}" destId="{25BA5132-59DC-4E3A-A8F9-E00DCD4DADC0}" srcOrd="2" destOrd="0" presId="urn:microsoft.com/office/officeart/2005/8/layout/hProcess4"/>
    <dgm:cxn modelId="{22A333BB-51C5-4B4F-A66C-9A743CE4E066}" type="presParOf" srcId="{6ABB1E1A-3243-48DF-83C6-2C9213BF2556}" destId="{C4AF57B7-AD8A-4EE8-81E8-5A1954EFF584}" srcOrd="3" destOrd="0" presId="urn:microsoft.com/office/officeart/2005/8/layout/hProcess4"/>
    <dgm:cxn modelId="{691D1093-A5FA-4E5F-ADE3-0FF2B0711606}" type="presParOf" srcId="{6ABB1E1A-3243-48DF-83C6-2C9213BF2556}" destId="{661697FC-0077-4CCD-A6F7-5544C51A22B4}"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3CDBC7-1E9A-4A36-9E5F-332D2EFAB1D3}">
      <dsp:nvSpPr>
        <dsp:cNvPr id="0" name=""/>
        <dsp:cNvSpPr/>
      </dsp:nvSpPr>
      <dsp:spPr>
        <a:xfrm>
          <a:off x="936430" y="926680"/>
          <a:ext cx="2285802" cy="2285802"/>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NZ" sz="1800" b="1" kern="1200" dirty="0" smtClean="0">
              <a:solidFill>
                <a:schemeClr val="bg1"/>
              </a:solidFill>
            </a:rPr>
            <a:t>Stakeholders</a:t>
          </a:r>
          <a:endParaRPr lang="en-NZ" sz="1800" b="1" kern="1200" dirty="0">
            <a:solidFill>
              <a:schemeClr val="bg1"/>
            </a:solidFill>
          </a:endParaRPr>
        </a:p>
      </dsp:txBody>
      <dsp:txXfrm>
        <a:off x="1271178" y="1261428"/>
        <a:ext cx="1616306" cy="1616306"/>
      </dsp:txXfrm>
    </dsp:sp>
    <dsp:sp modelId="{1A251DCB-1AB2-48EB-BA5D-320E4EA50343}">
      <dsp:nvSpPr>
        <dsp:cNvPr id="0" name=""/>
        <dsp:cNvSpPr/>
      </dsp:nvSpPr>
      <dsp:spPr>
        <a:xfrm>
          <a:off x="1503177" y="408"/>
          <a:ext cx="1142901" cy="114290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en-NZ" sz="1200" b="1" kern="1200" dirty="0" smtClean="0"/>
            <a:t>Government</a:t>
          </a:r>
          <a:endParaRPr lang="en-NZ" sz="1100" b="1" kern="1200" dirty="0"/>
        </a:p>
      </dsp:txBody>
      <dsp:txXfrm>
        <a:off x="1670551" y="167782"/>
        <a:ext cx="808153" cy="808153"/>
      </dsp:txXfrm>
    </dsp:sp>
    <dsp:sp modelId="{8B467B26-2868-422C-9E14-9F045570ADCC}">
      <dsp:nvSpPr>
        <dsp:cNvPr id="0" name=""/>
        <dsp:cNvSpPr/>
      </dsp:nvSpPr>
      <dsp:spPr>
        <a:xfrm>
          <a:off x="2555764" y="436403"/>
          <a:ext cx="1142901" cy="114290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lvl="0" algn="ctr" defTabSz="488950">
            <a:lnSpc>
              <a:spcPct val="90000"/>
            </a:lnSpc>
            <a:spcBef>
              <a:spcPct val="0"/>
            </a:spcBef>
            <a:spcAft>
              <a:spcPct val="35000"/>
            </a:spcAft>
          </a:pPr>
          <a:r>
            <a:rPr lang="en-NZ" sz="1100" b="1" kern="1200" dirty="0" smtClean="0"/>
            <a:t>Development Partners</a:t>
          </a:r>
          <a:endParaRPr lang="en-NZ" sz="1100" b="1" kern="1200" dirty="0"/>
        </a:p>
      </dsp:txBody>
      <dsp:txXfrm>
        <a:off x="2723138" y="603777"/>
        <a:ext cx="808153" cy="808153"/>
      </dsp:txXfrm>
    </dsp:sp>
    <dsp:sp modelId="{D5E3B280-7326-43CC-996C-A309E364C4FF}">
      <dsp:nvSpPr>
        <dsp:cNvPr id="0" name=""/>
        <dsp:cNvSpPr/>
      </dsp:nvSpPr>
      <dsp:spPr>
        <a:xfrm>
          <a:off x="2991760" y="1488991"/>
          <a:ext cx="1142901" cy="114290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NZ" sz="1200" b="1" kern="1200" dirty="0" smtClean="0"/>
            <a:t>Utility</a:t>
          </a:r>
          <a:endParaRPr lang="en-NZ" sz="1400" b="1" kern="1200" dirty="0"/>
        </a:p>
      </dsp:txBody>
      <dsp:txXfrm>
        <a:off x="3159134" y="1656365"/>
        <a:ext cx="808153" cy="808153"/>
      </dsp:txXfrm>
    </dsp:sp>
    <dsp:sp modelId="{8E542C7B-2C14-4525-AA09-B20915ABEB4F}">
      <dsp:nvSpPr>
        <dsp:cNvPr id="0" name=""/>
        <dsp:cNvSpPr/>
      </dsp:nvSpPr>
      <dsp:spPr>
        <a:xfrm>
          <a:off x="2555764" y="2541578"/>
          <a:ext cx="1142901" cy="114290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NZ" sz="1200" b="1" kern="1200" dirty="0" smtClean="0"/>
            <a:t>Regulatory Authority</a:t>
          </a:r>
          <a:endParaRPr lang="en-NZ" sz="1200" b="1" kern="1200" dirty="0"/>
        </a:p>
      </dsp:txBody>
      <dsp:txXfrm>
        <a:off x="2723138" y="2708952"/>
        <a:ext cx="808153" cy="808153"/>
      </dsp:txXfrm>
    </dsp:sp>
    <dsp:sp modelId="{E4F820BC-AE7B-4A48-BAA3-B264791E44FB}">
      <dsp:nvSpPr>
        <dsp:cNvPr id="0" name=""/>
        <dsp:cNvSpPr/>
      </dsp:nvSpPr>
      <dsp:spPr>
        <a:xfrm>
          <a:off x="1503177" y="2977574"/>
          <a:ext cx="1142901" cy="114290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en-NZ" sz="1200" b="1" kern="1200" dirty="0" smtClean="0"/>
            <a:t>Local Government</a:t>
          </a:r>
          <a:endParaRPr lang="en-NZ" sz="1200" b="1" kern="1200" dirty="0"/>
        </a:p>
      </dsp:txBody>
      <dsp:txXfrm>
        <a:off x="1670551" y="3144948"/>
        <a:ext cx="808153" cy="808153"/>
      </dsp:txXfrm>
    </dsp:sp>
    <dsp:sp modelId="{2B44091C-07F3-46CE-ADFE-EE9208F4F632}">
      <dsp:nvSpPr>
        <dsp:cNvPr id="0" name=""/>
        <dsp:cNvSpPr/>
      </dsp:nvSpPr>
      <dsp:spPr>
        <a:xfrm>
          <a:off x="450589" y="2541578"/>
          <a:ext cx="1142901" cy="114290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NZ" sz="1200" b="1" kern="1200" dirty="0" smtClean="0"/>
            <a:t>Sector Ministries</a:t>
          </a:r>
          <a:endParaRPr lang="en-NZ" sz="1200" b="1" kern="1200" dirty="0"/>
        </a:p>
      </dsp:txBody>
      <dsp:txXfrm>
        <a:off x="617963" y="2708952"/>
        <a:ext cx="808153" cy="808153"/>
      </dsp:txXfrm>
    </dsp:sp>
    <dsp:sp modelId="{23418FFF-9707-48A9-912F-1B0FC075EC06}">
      <dsp:nvSpPr>
        <dsp:cNvPr id="0" name=""/>
        <dsp:cNvSpPr/>
      </dsp:nvSpPr>
      <dsp:spPr>
        <a:xfrm>
          <a:off x="14594" y="1488991"/>
          <a:ext cx="1142901" cy="114290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en-NZ" sz="1200" b="1" kern="1200" dirty="0" smtClean="0"/>
            <a:t>Private </a:t>
          </a:r>
          <a:r>
            <a:rPr lang="en-NZ" sz="1100" b="1" kern="1200" dirty="0" smtClean="0"/>
            <a:t>Stakeholders</a:t>
          </a:r>
          <a:endParaRPr lang="en-NZ" sz="1100" b="1" kern="1200" dirty="0"/>
        </a:p>
      </dsp:txBody>
      <dsp:txXfrm>
        <a:off x="181968" y="1656365"/>
        <a:ext cx="808153" cy="808153"/>
      </dsp:txXfrm>
    </dsp:sp>
    <dsp:sp modelId="{FAD2E55D-742E-41A8-8947-16995B4973AC}">
      <dsp:nvSpPr>
        <dsp:cNvPr id="0" name=""/>
        <dsp:cNvSpPr/>
      </dsp:nvSpPr>
      <dsp:spPr>
        <a:xfrm>
          <a:off x="450589" y="436403"/>
          <a:ext cx="1142901" cy="114290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NZ" sz="1200" b="1" kern="1200" dirty="0" smtClean="0"/>
            <a:t>Consumers</a:t>
          </a:r>
          <a:endParaRPr lang="en-NZ" sz="1200" b="1" kern="1200" dirty="0"/>
        </a:p>
      </dsp:txBody>
      <dsp:txXfrm>
        <a:off x="617963" y="603777"/>
        <a:ext cx="808153" cy="8081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DF09A-8050-4B65-9C02-98DD054192FE}">
      <dsp:nvSpPr>
        <dsp:cNvPr id="0" name=""/>
        <dsp:cNvSpPr/>
      </dsp:nvSpPr>
      <dsp:spPr>
        <a:xfrm>
          <a:off x="1487867" y="1159464"/>
          <a:ext cx="2701279" cy="2227990"/>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150FA61B-7F65-4B1A-AEBE-A34C27704DB9}">
      <dsp:nvSpPr>
        <dsp:cNvPr id="0" name=""/>
        <dsp:cNvSpPr/>
      </dsp:nvSpPr>
      <dsp:spPr>
        <a:xfrm>
          <a:off x="3370851" y="402793"/>
          <a:ext cx="3697460" cy="3697460"/>
        </a:xfrm>
        <a:prstGeom prst="leftCircularArrow">
          <a:avLst>
            <a:gd name="adj1" fmla="val 4322"/>
            <a:gd name="adj2" fmla="val 547019"/>
            <a:gd name="adj3" fmla="val 2753222"/>
            <a:gd name="adj4" fmla="val 9455182"/>
            <a:gd name="adj5" fmla="val 5042"/>
          </a:avLst>
        </a:prstGeom>
        <a:noFill/>
        <a:ln>
          <a:noFill/>
        </a:ln>
        <a:effectLst/>
      </dsp:spPr>
      <dsp:style>
        <a:lnRef idx="0">
          <a:scrgbClr r="0" g="0" b="0"/>
        </a:lnRef>
        <a:fillRef idx="1">
          <a:scrgbClr r="0" g="0" b="0"/>
        </a:fillRef>
        <a:effectRef idx="0">
          <a:scrgbClr r="0" g="0" b="0"/>
        </a:effectRef>
        <a:fontRef idx="minor">
          <a:schemeClr val="lt1"/>
        </a:fontRef>
      </dsp:style>
    </dsp:sp>
    <dsp:sp modelId="{3B892C98-DCD7-4F01-92FE-A2486237A8E6}">
      <dsp:nvSpPr>
        <dsp:cNvPr id="0" name=""/>
        <dsp:cNvSpPr/>
      </dsp:nvSpPr>
      <dsp:spPr>
        <a:xfrm>
          <a:off x="2088152" y="2910028"/>
          <a:ext cx="2401137" cy="954853"/>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endParaRPr lang="en-US" sz="2400" kern="1200" dirty="0"/>
        </a:p>
      </dsp:txBody>
      <dsp:txXfrm>
        <a:off x="2116119" y="2937995"/>
        <a:ext cx="2345203" cy="898919"/>
      </dsp:txXfrm>
    </dsp:sp>
    <dsp:sp modelId="{D079157B-5A6D-4079-8629-E35280F97E18}">
      <dsp:nvSpPr>
        <dsp:cNvPr id="0" name=""/>
        <dsp:cNvSpPr/>
      </dsp:nvSpPr>
      <dsp:spPr>
        <a:xfrm>
          <a:off x="5065098" y="1050313"/>
          <a:ext cx="3400316" cy="3161229"/>
        </a:xfrm>
        <a:prstGeom prst="roundRect">
          <a:avLst>
            <a:gd name="adj" fmla="val 10000"/>
          </a:avLst>
        </a:prstGeom>
        <a:no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889000">
            <a:lnSpc>
              <a:spcPct val="90000"/>
            </a:lnSpc>
            <a:spcBef>
              <a:spcPct val="0"/>
            </a:spcBef>
            <a:spcAft>
              <a:spcPct val="15000"/>
            </a:spcAft>
            <a:buChar char="••"/>
          </a:pPr>
          <a:r>
            <a:rPr lang="en-NZ" sz="2000" kern="1200" dirty="0" smtClean="0">
              <a:solidFill>
                <a:schemeClr val="tx2"/>
              </a:solidFill>
            </a:rPr>
            <a:t>Whether an entity within MOEP or DRD becomes the “implementing and coordinating ” entity for mini-grids depends on who the NEP program manager is…</a:t>
          </a:r>
          <a:endParaRPr lang="en-US" sz="2000" kern="1200" dirty="0"/>
        </a:p>
      </dsp:txBody>
      <dsp:txXfrm>
        <a:off x="5137847" y="1800468"/>
        <a:ext cx="3254818" cy="2338325"/>
      </dsp:txXfrm>
    </dsp:sp>
    <dsp:sp modelId="{986A6F09-7322-44C9-B3C9-7CD26E5F67DF}">
      <dsp:nvSpPr>
        <dsp:cNvPr id="0" name=""/>
        <dsp:cNvSpPr/>
      </dsp:nvSpPr>
      <dsp:spPr>
        <a:xfrm flipV="1">
          <a:off x="8342678" y="1504606"/>
          <a:ext cx="2060819" cy="633923"/>
        </a:xfrm>
        <a:prstGeom prst="leftCircularArrow">
          <a:avLst>
            <a:gd name="adj1" fmla="val 3448"/>
            <a:gd name="adj2" fmla="val 427334"/>
            <a:gd name="adj3" fmla="val 19323083"/>
            <a:gd name="adj4" fmla="val 12501438"/>
            <a:gd name="adj5" fmla="val 4023"/>
          </a:avLst>
        </a:prstGeom>
        <a:noFill/>
        <a:ln>
          <a:noFill/>
        </a:ln>
        <a:effectLst/>
      </dsp:spPr>
      <dsp:style>
        <a:lnRef idx="0">
          <a:scrgbClr r="0" g="0" b="0"/>
        </a:lnRef>
        <a:fillRef idx="1">
          <a:scrgbClr r="0" g="0" b="0"/>
        </a:fillRef>
        <a:effectRef idx="0">
          <a:scrgbClr r="0" g="0" b="0"/>
        </a:effectRef>
        <a:fontRef idx="minor">
          <a:schemeClr val="lt1"/>
        </a:fontRef>
      </dsp:style>
    </dsp:sp>
    <dsp:sp modelId="{AD803671-DDA2-4A5D-92B3-A25AE37DD5C3}">
      <dsp:nvSpPr>
        <dsp:cNvPr id="0" name=""/>
        <dsp:cNvSpPr/>
      </dsp:nvSpPr>
      <dsp:spPr>
        <a:xfrm>
          <a:off x="5765600" y="686257"/>
          <a:ext cx="3455116" cy="954853"/>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en-US" sz="2300" kern="1200" dirty="0" smtClean="0"/>
            <a:t>1. Option: Where will the institutional home be?</a:t>
          </a:r>
          <a:endParaRPr lang="en-US" sz="2300" kern="1200" dirty="0"/>
        </a:p>
      </dsp:txBody>
      <dsp:txXfrm>
        <a:off x="5793567" y="714224"/>
        <a:ext cx="3399182" cy="898919"/>
      </dsp:txXfrm>
    </dsp:sp>
    <dsp:sp modelId="{BFDC0AA8-BC3E-41E2-957D-26FBB2AE542D}">
      <dsp:nvSpPr>
        <dsp:cNvPr id="0" name=""/>
        <dsp:cNvSpPr/>
      </dsp:nvSpPr>
      <dsp:spPr>
        <a:xfrm>
          <a:off x="9736236" y="657896"/>
          <a:ext cx="3539837" cy="3091225"/>
        </a:xfrm>
        <a:prstGeom prst="roundRect">
          <a:avLst>
            <a:gd name="adj" fmla="val 10000"/>
          </a:avLst>
        </a:prstGeom>
        <a:no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889000">
            <a:lnSpc>
              <a:spcPct val="90000"/>
            </a:lnSpc>
            <a:spcBef>
              <a:spcPct val="0"/>
            </a:spcBef>
            <a:spcAft>
              <a:spcPct val="15000"/>
            </a:spcAft>
            <a:buChar char="••"/>
          </a:pPr>
          <a:endParaRPr lang="en-US" sz="2000" kern="1200" dirty="0">
            <a:solidFill>
              <a:schemeClr val="tx2"/>
            </a:solidFill>
          </a:endParaRPr>
        </a:p>
        <a:p>
          <a:pPr marL="228600" lvl="1" indent="-228600" algn="l" defTabSz="889000">
            <a:lnSpc>
              <a:spcPct val="90000"/>
            </a:lnSpc>
            <a:spcBef>
              <a:spcPct val="0"/>
            </a:spcBef>
            <a:spcAft>
              <a:spcPct val="15000"/>
            </a:spcAft>
            <a:buChar char="••"/>
          </a:pPr>
          <a:endParaRPr lang="en-US" sz="2000" kern="1200" dirty="0">
            <a:solidFill>
              <a:schemeClr val="tx2"/>
            </a:solidFill>
          </a:endParaRPr>
        </a:p>
        <a:p>
          <a:pPr marL="228600" lvl="1" indent="-228600" algn="l" defTabSz="889000">
            <a:lnSpc>
              <a:spcPct val="90000"/>
            </a:lnSpc>
            <a:spcBef>
              <a:spcPct val="0"/>
            </a:spcBef>
            <a:spcAft>
              <a:spcPct val="15000"/>
            </a:spcAft>
            <a:buChar char="••"/>
          </a:pPr>
          <a:r>
            <a:rPr lang="en-US" sz="2000" kern="1200" dirty="0" smtClean="0">
              <a:solidFill>
                <a:schemeClr val="tx2"/>
              </a:solidFill>
            </a:rPr>
            <a:t>Different approaches have worked around the world. </a:t>
          </a:r>
          <a:endParaRPr lang="en-US" sz="2000" kern="1200" dirty="0">
            <a:solidFill>
              <a:schemeClr val="tx2"/>
            </a:solidFill>
          </a:endParaRPr>
        </a:p>
        <a:p>
          <a:pPr marL="228600" lvl="1" indent="-228600" algn="l" defTabSz="889000">
            <a:lnSpc>
              <a:spcPct val="90000"/>
            </a:lnSpc>
            <a:spcBef>
              <a:spcPct val="0"/>
            </a:spcBef>
            <a:spcAft>
              <a:spcPct val="15000"/>
            </a:spcAft>
            <a:buChar char="••"/>
          </a:pPr>
          <a:r>
            <a:rPr lang="en-US" sz="2000" kern="1200" dirty="0" smtClean="0">
              <a:solidFill>
                <a:schemeClr val="tx2"/>
              </a:solidFill>
            </a:rPr>
            <a:t>A more or less centralized approach can be used...</a:t>
          </a:r>
          <a:endParaRPr lang="en-US" sz="2000" kern="1200" dirty="0">
            <a:solidFill>
              <a:schemeClr val="tx2"/>
            </a:solidFill>
          </a:endParaRPr>
        </a:p>
      </dsp:txBody>
      <dsp:txXfrm>
        <a:off x="9807374" y="729034"/>
        <a:ext cx="3397561" cy="2286544"/>
      </dsp:txXfrm>
    </dsp:sp>
    <dsp:sp modelId="{C4AF57B7-AD8A-4EE8-81E8-5A1954EFF584}">
      <dsp:nvSpPr>
        <dsp:cNvPr id="0" name=""/>
        <dsp:cNvSpPr/>
      </dsp:nvSpPr>
      <dsp:spPr>
        <a:xfrm>
          <a:off x="10507900" y="3249201"/>
          <a:ext cx="3244897" cy="954853"/>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en-US" sz="2300" kern="1200" dirty="0" smtClean="0"/>
            <a:t>2. Option: What will be the role(s) of the entity?</a:t>
          </a:r>
          <a:endParaRPr lang="en-US" sz="2300" kern="1200" dirty="0"/>
        </a:p>
      </dsp:txBody>
      <dsp:txXfrm>
        <a:off x="10535867" y="3277168"/>
        <a:ext cx="3188963" cy="898919"/>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BEC8A6-F7B9-44DF-868F-FBD68ABEF06C}" type="datetimeFigureOut">
              <a:rPr lang="en-NZ" smtClean="0"/>
              <a:t>12/03/2014</a:t>
            </a:fld>
            <a:endParaRPr lang="en-NZ"/>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4452E12-57EE-47E1-A8D9-A95E3812B4F5}" type="slidenum">
              <a:rPr lang="en-NZ" smtClean="0"/>
              <a:t>‹#›</a:t>
            </a:fld>
            <a:endParaRPr lang="en-NZ"/>
          </a:p>
        </p:txBody>
      </p:sp>
    </p:spTree>
    <p:extLst>
      <p:ext uri="{BB962C8B-B14F-4D97-AF65-F5344CB8AC3E}">
        <p14:creationId xmlns:p14="http://schemas.microsoft.com/office/powerpoint/2010/main" val="287979052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3067B0-EA79-411E-BD8E-1A27C0286D17}" type="datetimeFigureOut">
              <a:rPr lang="en-NZ" smtClean="0"/>
              <a:t>12/03/2014</a:t>
            </a:fld>
            <a:endParaRPr lang="en-NZ"/>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230203-FFBE-4D87-A316-F3FF49179ACA}" type="slidenum">
              <a:rPr lang="en-NZ" smtClean="0"/>
              <a:t>‹#›</a:t>
            </a:fld>
            <a:endParaRPr lang="en-NZ"/>
          </a:p>
        </p:txBody>
      </p:sp>
    </p:spTree>
    <p:extLst>
      <p:ext uri="{BB962C8B-B14F-4D97-AF65-F5344CB8AC3E}">
        <p14:creationId xmlns:p14="http://schemas.microsoft.com/office/powerpoint/2010/main" val="258444796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endParaRPr lang="en-NZ"/>
          </a:p>
        </p:txBody>
      </p:sp>
      <p:sp>
        <p:nvSpPr>
          <p:cNvPr id="5" name="Slide Number Placeholder 4"/>
          <p:cNvSpPr>
            <a:spLocks noGrp="1"/>
          </p:cNvSpPr>
          <p:nvPr>
            <p:ph type="sldNum" sz="quarter" idx="11"/>
          </p:nvPr>
        </p:nvSpPr>
        <p:spPr/>
        <p:txBody>
          <a:bodyPr/>
          <a:lstStyle/>
          <a:p>
            <a:fld id="{63230203-FFBE-4D87-A316-F3FF49179ACA}" type="slidenum">
              <a:rPr lang="en-NZ" smtClean="0"/>
              <a:t>0</a:t>
            </a:fld>
            <a:endParaRPr lang="en-NZ"/>
          </a:p>
        </p:txBody>
      </p:sp>
    </p:spTree>
    <p:extLst>
      <p:ext uri="{BB962C8B-B14F-4D97-AF65-F5344CB8AC3E}">
        <p14:creationId xmlns:p14="http://schemas.microsoft.com/office/powerpoint/2010/main" val="3444415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 you</a:t>
            </a:r>
            <a:r>
              <a:rPr lang="en-US" baseline="0" dirty="0" smtClean="0"/>
              <a:t> want to say the “official” electrification rate is around 29%.. To be exact.. (28.86%—MOEP Sept 2013)</a:t>
            </a:r>
            <a:endParaRPr lang="en-US" dirty="0"/>
          </a:p>
        </p:txBody>
      </p:sp>
      <p:sp>
        <p:nvSpPr>
          <p:cNvPr id="4" name="Footer Placeholder 3"/>
          <p:cNvSpPr>
            <a:spLocks noGrp="1"/>
          </p:cNvSpPr>
          <p:nvPr>
            <p:ph type="ftr" sz="quarter" idx="10"/>
          </p:nvPr>
        </p:nvSpPr>
        <p:spPr/>
        <p:txBody>
          <a:bodyPr/>
          <a:lstStyle/>
          <a:p>
            <a:pPr>
              <a:defRPr/>
            </a:pPr>
            <a:endParaRPr lang="en-NZ"/>
          </a:p>
        </p:txBody>
      </p:sp>
      <p:sp>
        <p:nvSpPr>
          <p:cNvPr id="5" name="Slide Number Placeholder 4"/>
          <p:cNvSpPr>
            <a:spLocks noGrp="1"/>
          </p:cNvSpPr>
          <p:nvPr>
            <p:ph type="sldNum" sz="quarter" idx="11"/>
          </p:nvPr>
        </p:nvSpPr>
        <p:spPr/>
        <p:txBody>
          <a:bodyPr/>
          <a:lstStyle/>
          <a:p>
            <a:pPr>
              <a:defRPr/>
            </a:pPr>
            <a:fld id="{DF7EE74C-A07E-4CBA-AA94-806A90C89B51}" type="slidenum">
              <a:rPr lang="en-NZ" smtClean="0"/>
              <a:pPr>
                <a:defRPr/>
              </a:pPr>
              <a:t>1</a:t>
            </a:fld>
            <a:endParaRPr lang="en-NZ"/>
          </a:p>
        </p:txBody>
      </p:sp>
    </p:spTree>
    <p:extLst>
      <p:ext uri="{BB962C8B-B14F-4D97-AF65-F5344CB8AC3E}">
        <p14:creationId xmlns:p14="http://schemas.microsoft.com/office/powerpoint/2010/main" val="3231215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flow of funds can be explained in more detail here too</a:t>
            </a:r>
            <a:endParaRPr lang="en-US" dirty="0"/>
          </a:p>
        </p:txBody>
      </p:sp>
      <p:sp>
        <p:nvSpPr>
          <p:cNvPr id="4" name="Footer Placeholder 3"/>
          <p:cNvSpPr>
            <a:spLocks noGrp="1"/>
          </p:cNvSpPr>
          <p:nvPr>
            <p:ph type="ftr" sz="quarter" idx="10"/>
          </p:nvPr>
        </p:nvSpPr>
        <p:spPr/>
        <p:txBody>
          <a:bodyPr/>
          <a:lstStyle/>
          <a:p>
            <a:endParaRPr lang="en-NZ"/>
          </a:p>
        </p:txBody>
      </p:sp>
      <p:sp>
        <p:nvSpPr>
          <p:cNvPr id="5" name="Slide Number Placeholder 4"/>
          <p:cNvSpPr>
            <a:spLocks noGrp="1"/>
          </p:cNvSpPr>
          <p:nvPr>
            <p:ph type="sldNum" sz="quarter" idx="11"/>
          </p:nvPr>
        </p:nvSpPr>
        <p:spPr/>
        <p:txBody>
          <a:bodyPr/>
          <a:lstStyle/>
          <a:p>
            <a:fld id="{63230203-FFBE-4D87-A316-F3FF49179ACA}" type="slidenum">
              <a:rPr lang="en-NZ" smtClean="0"/>
              <a:t>2</a:t>
            </a:fld>
            <a:endParaRPr lang="en-NZ"/>
          </a:p>
        </p:txBody>
      </p:sp>
    </p:spTree>
    <p:extLst>
      <p:ext uri="{BB962C8B-B14F-4D97-AF65-F5344CB8AC3E}">
        <p14:creationId xmlns:p14="http://schemas.microsoft.com/office/powerpoint/2010/main" val="2721034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Footer Placeholder 3"/>
          <p:cNvSpPr>
            <a:spLocks noGrp="1"/>
          </p:cNvSpPr>
          <p:nvPr>
            <p:ph type="ftr" sz="quarter" idx="10"/>
          </p:nvPr>
        </p:nvSpPr>
        <p:spPr/>
        <p:txBody>
          <a:bodyPr/>
          <a:lstStyle/>
          <a:p>
            <a:endParaRPr lang="en-NZ"/>
          </a:p>
        </p:txBody>
      </p:sp>
      <p:sp>
        <p:nvSpPr>
          <p:cNvPr id="5" name="Slide Number Placeholder 4"/>
          <p:cNvSpPr>
            <a:spLocks noGrp="1"/>
          </p:cNvSpPr>
          <p:nvPr>
            <p:ph type="sldNum" sz="quarter" idx="11"/>
          </p:nvPr>
        </p:nvSpPr>
        <p:spPr/>
        <p:txBody>
          <a:bodyPr/>
          <a:lstStyle/>
          <a:p>
            <a:fld id="{63230203-FFBE-4D87-A316-F3FF49179ACA}" type="slidenum">
              <a:rPr lang="en-NZ" smtClean="0"/>
              <a:t>14</a:t>
            </a:fld>
            <a:endParaRPr lang="en-NZ"/>
          </a:p>
        </p:txBody>
      </p:sp>
    </p:spTree>
    <p:extLst>
      <p:ext uri="{BB962C8B-B14F-4D97-AF65-F5344CB8AC3E}">
        <p14:creationId xmlns:p14="http://schemas.microsoft.com/office/powerpoint/2010/main" val="2857159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Footer Placeholder 3"/>
          <p:cNvSpPr>
            <a:spLocks noGrp="1"/>
          </p:cNvSpPr>
          <p:nvPr>
            <p:ph type="ftr" sz="quarter" idx="10"/>
          </p:nvPr>
        </p:nvSpPr>
        <p:spPr/>
        <p:txBody>
          <a:bodyPr/>
          <a:lstStyle/>
          <a:p>
            <a:endParaRPr lang="en-NZ"/>
          </a:p>
        </p:txBody>
      </p:sp>
      <p:sp>
        <p:nvSpPr>
          <p:cNvPr id="5" name="Slide Number Placeholder 4"/>
          <p:cNvSpPr>
            <a:spLocks noGrp="1"/>
          </p:cNvSpPr>
          <p:nvPr>
            <p:ph type="sldNum" sz="quarter" idx="11"/>
          </p:nvPr>
        </p:nvSpPr>
        <p:spPr/>
        <p:txBody>
          <a:bodyPr/>
          <a:lstStyle/>
          <a:p>
            <a:fld id="{63230203-FFBE-4D87-A316-F3FF49179ACA}" type="slidenum">
              <a:rPr lang="en-NZ" smtClean="0"/>
              <a:t>15</a:t>
            </a:fld>
            <a:endParaRPr lang="en-NZ"/>
          </a:p>
        </p:txBody>
      </p:sp>
    </p:spTree>
    <p:extLst>
      <p:ext uri="{BB962C8B-B14F-4D97-AF65-F5344CB8AC3E}">
        <p14:creationId xmlns:p14="http://schemas.microsoft.com/office/powerpoint/2010/main" val="2857159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Footer Placeholder 3"/>
          <p:cNvSpPr>
            <a:spLocks noGrp="1"/>
          </p:cNvSpPr>
          <p:nvPr>
            <p:ph type="ftr" sz="quarter" idx="10"/>
          </p:nvPr>
        </p:nvSpPr>
        <p:spPr/>
        <p:txBody>
          <a:bodyPr/>
          <a:lstStyle/>
          <a:p>
            <a:endParaRPr lang="en-NZ"/>
          </a:p>
        </p:txBody>
      </p:sp>
      <p:sp>
        <p:nvSpPr>
          <p:cNvPr id="5" name="Slide Number Placeholder 4"/>
          <p:cNvSpPr>
            <a:spLocks noGrp="1"/>
          </p:cNvSpPr>
          <p:nvPr>
            <p:ph type="sldNum" sz="quarter" idx="11"/>
          </p:nvPr>
        </p:nvSpPr>
        <p:spPr/>
        <p:txBody>
          <a:bodyPr/>
          <a:lstStyle/>
          <a:p>
            <a:fld id="{63230203-FFBE-4D87-A316-F3FF49179ACA}" type="slidenum">
              <a:rPr lang="en-NZ" smtClean="0"/>
              <a:t>16</a:t>
            </a:fld>
            <a:endParaRPr lang="en-NZ"/>
          </a:p>
        </p:txBody>
      </p:sp>
    </p:spTree>
    <p:extLst>
      <p:ext uri="{BB962C8B-B14F-4D97-AF65-F5344CB8AC3E}">
        <p14:creationId xmlns:p14="http://schemas.microsoft.com/office/powerpoint/2010/main" val="2857159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Footer Placeholder 3"/>
          <p:cNvSpPr>
            <a:spLocks noGrp="1"/>
          </p:cNvSpPr>
          <p:nvPr>
            <p:ph type="ftr" sz="quarter" idx="10"/>
          </p:nvPr>
        </p:nvSpPr>
        <p:spPr/>
        <p:txBody>
          <a:bodyPr/>
          <a:lstStyle/>
          <a:p>
            <a:endParaRPr lang="en-NZ"/>
          </a:p>
        </p:txBody>
      </p:sp>
      <p:sp>
        <p:nvSpPr>
          <p:cNvPr id="5" name="Slide Number Placeholder 4"/>
          <p:cNvSpPr>
            <a:spLocks noGrp="1"/>
          </p:cNvSpPr>
          <p:nvPr>
            <p:ph type="sldNum" sz="quarter" idx="11"/>
          </p:nvPr>
        </p:nvSpPr>
        <p:spPr/>
        <p:txBody>
          <a:bodyPr/>
          <a:lstStyle/>
          <a:p>
            <a:fld id="{63230203-FFBE-4D87-A316-F3FF49179ACA}" type="slidenum">
              <a:rPr lang="en-NZ" smtClean="0"/>
              <a:t>17</a:t>
            </a:fld>
            <a:endParaRPr lang="en-NZ"/>
          </a:p>
        </p:txBody>
      </p:sp>
    </p:spTree>
    <p:extLst>
      <p:ext uri="{BB962C8B-B14F-4D97-AF65-F5344CB8AC3E}">
        <p14:creationId xmlns:p14="http://schemas.microsoft.com/office/powerpoint/2010/main" val="28571596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with pictures">
    <p:spTree>
      <p:nvGrpSpPr>
        <p:cNvPr id="1" name=""/>
        <p:cNvGrpSpPr/>
        <p:nvPr/>
      </p:nvGrpSpPr>
      <p:grpSpPr>
        <a:xfrm>
          <a:off x="0" y="0"/>
          <a:ext cx="0" cy="0"/>
          <a:chOff x="0" y="0"/>
          <a:chExt cx="0" cy="0"/>
        </a:xfrm>
      </p:grpSpPr>
      <p:sp>
        <p:nvSpPr>
          <p:cNvPr id="8" name="Rectangle 7"/>
          <p:cNvSpPr/>
          <p:nvPr/>
        </p:nvSpPr>
        <p:spPr>
          <a:xfrm>
            <a:off x="0" y="-4763"/>
            <a:ext cx="9945556" cy="625476"/>
          </a:xfrm>
          <a:prstGeom prst="rect">
            <a:avLst/>
          </a:prstGeom>
          <a:gradFill flip="none" rotWithShape="1">
            <a:gsLst>
              <a:gs pos="0">
                <a:srgbClr val="2A2A7E"/>
              </a:gs>
              <a:gs pos="100000">
                <a:srgbClr val="4172AD"/>
              </a:gs>
              <a:gs pos="100000">
                <a:schemeClr val="accent1">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NZ" dirty="0"/>
          </a:p>
        </p:txBody>
      </p:sp>
      <p:pic>
        <p:nvPicPr>
          <p:cNvPr id="9" name="Picture 2" descr="Castalia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270" y="1261376"/>
            <a:ext cx="2359554"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 y="5892800"/>
            <a:ext cx="9924918" cy="977900"/>
          </a:xfrm>
          <a:prstGeom prst="rect">
            <a:avLst/>
          </a:prstGeom>
          <a:gradFill flip="none" rotWithShape="1">
            <a:gsLst>
              <a:gs pos="0">
                <a:srgbClr val="2A2A7E"/>
              </a:gs>
              <a:gs pos="100000">
                <a:srgbClr val="4172AD"/>
              </a:gs>
              <a:gs pos="100000">
                <a:schemeClr val="accent1">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NZ" sz="2400" i="1" dirty="0">
              <a:solidFill>
                <a:schemeClr val="bg1"/>
              </a:solidFill>
            </a:endParaRPr>
          </a:p>
        </p:txBody>
      </p:sp>
      <p:sp>
        <p:nvSpPr>
          <p:cNvPr id="11" name="Rectangle 10"/>
          <p:cNvSpPr/>
          <p:nvPr/>
        </p:nvSpPr>
        <p:spPr>
          <a:xfrm>
            <a:off x="1" y="3028951"/>
            <a:ext cx="9924918" cy="1368425"/>
          </a:xfrm>
          <a:prstGeom prst="rect">
            <a:avLst/>
          </a:prstGeom>
          <a:gradFill flip="none" rotWithShape="1">
            <a:gsLst>
              <a:gs pos="0">
                <a:srgbClr val="2A2A7E"/>
              </a:gs>
              <a:gs pos="100000">
                <a:srgbClr val="4172AD"/>
              </a:gs>
              <a:gs pos="100000">
                <a:schemeClr val="accent1">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NZ" dirty="0"/>
          </a:p>
        </p:txBody>
      </p:sp>
      <p:sp>
        <p:nvSpPr>
          <p:cNvPr id="32" name="Picture Placeholder 31"/>
          <p:cNvSpPr>
            <a:spLocks noGrp="1"/>
          </p:cNvSpPr>
          <p:nvPr>
            <p:ph type="pic" sz="quarter" idx="12"/>
          </p:nvPr>
        </p:nvSpPr>
        <p:spPr>
          <a:xfrm>
            <a:off x="1" y="4397376"/>
            <a:ext cx="2488539" cy="1495425"/>
          </a:xfrm>
        </p:spPr>
        <p:txBody>
          <a:bodyPr rtlCol="0" anchor="ctr">
            <a:normAutofit/>
          </a:bodyPr>
          <a:lstStyle>
            <a:lvl1pPr marL="0" indent="0" algn="ctr">
              <a:buNone/>
              <a:defRPr sz="1400"/>
            </a:lvl1pPr>
          </a:lstStyle>
          <a:p>
            <a:pPr lvl="0"/>
            <a:r>
              <a:rPr lang="en-US" noProof="0" smtClean="0"/>
              <a:t>Click icon to add picture</a:t>
            </a:r>
            <a:endParaRPr lang="en-US" noProof="0" dirty="0" smtClean="0"/>
          </a:p>
        </p:txBody>
      </p:sp>
      <p:sp>
        <p:nvSpPr>
          <p:cNvPr id="33" name="Picture Placeholder 31"/>
          <p:cNvSpPr>
            <a:spLocks noGrp="1"/>
          </p:cNvSpPr>
          <p:nvPr>
            <p:ph type="pic" sz="quarter" idx="13"/>
          </p:nvPr>
        </p:nvSpPr>
        <p:spPr>
          <a:xfrm>
            <a:off x="2488540" y="4397376"/>
            <a:ext cx="2488539" cy="1495425"/>
          </a:xfrm>
        </p:spPr>
        <p:txBody>
          <a:bodyPr rtlCol="0" anchor="ctr">
            <a:normAutofit/>
          </a:bodyPr>
          <a:lstStyle>
            <a:lvl1pPr marL="0" indent="0" algn="ctr">
              <a:buNone/>
              <a:defRPr sz="1400"/>
            </a:lvl1pPr>
          </a:lstStyle>
          <a:p>
            <a:pPr lvl="0"/>
            <a:r>
              <a:rPr lang="en-US" noProof="0" smtClean="0"/>
              <a:t>Click icon to add picture</a:t>
            </a:r>
            <a:endParaRPr lang="en-US" noProof="0" dirty="0" smtClean="0"/>
          </a:p>
        </p:txBody>
      </p:sp>
      <p:sp>
        <p:nvSpPr>
          <p:cNvPr id="35" name="Picture Placeholder 31"/>
          <p:cNvSpPr>
            <a:spLocks noGrp="1"/>
          </p:cNvSpPr>
          <p:nvPr>
            <p:ph type="pic" sz="quarter" idx="15"/>
          </p:nvPr>
        </p:nvSpPr>
        <p:spPr>
          <a:xfrm>
            <a:off x="7465618" y="4397376"/>
            <a:ext cx="2488539" cy="1495425"/>
          </a:xfrm>
        </p:spPr>
        <p:txBody>
          <a:bodyPr rtlCol="0" anchor="ctr">
            <a:normAutofit/>
          </a:bodyPr>
          <a:lstStyle>
            <a:lvl1pPr marL="0" indent="0" algn="ctr">
              <a:buNone/>
              <a:defRPr sz="1400"/>
            </a:lvl1pPr>
          </a:lstStyle>
          <a:p>
            <a:pPr lvl="0"/>
            <a:r>
              <a:rPr lang="en-US" noProof="0" smtClean="0"/>
              <a:t>Click icon to add picture</a:t>
            </a:r>
            <a:endParaRPr lang="en-US" noProof="0" dirty="0" smtClean="0"/>
          </a:p>
        </p:txBody>
      </p:sp>
      <p:sp>
        <p:nvSpPr>
          <p:cNvPr id="34" name="Picture Placeholder 31"/>
          <p:cNvSpPr>
            <a:spLocks noGrp="1"/>
          </p:cNvSpPr>
          <p:nvPr>
            <p:ph type="pic" sz="quarter" idx="14"/>
          </p:nvPr>
        </p:nvSpPr>
        <p:spPr>
          <a:xfrm>
            <a:off x="4977079" y="4397376"/>
            <a:ext cx="2488539" cy="1495425"/>
          </a:xfrm>
        </p:spPr>
        <p:txBody>
          <a:bodyPr rtlCol="0" anchor="ctr">
            <a:normAutofit/>
          </a:bodyPr>
          <a:lstStyle>
            <a:lvl1pPr marL="0" indent="0" algn="ctr">
              <a:buNone/>
              <a:defRPr sz="1400"/>
            </a:lvl1pPr>
          </a:lstStyle>
          <a:p>
            <a:pPr lvl="0"/>
            <a:r>
              <a:rPr lang="en-US" noProof="0" smtClean="0"/>
              <a:t>Click icon to add picture</a:t>
            </a:r>
            <a:endParaRPr lang="en-US" noProof="0" dirty="0" smtClean="0"/>
          </a:p>
        </p:txBody>
      </p:sp>
      <p:sp>
        <p:nvSpPr>
          <p:cNvPr id="29" name="Text Placeholder 28"/>
          <p:cNvSpPr>
            <a:spLocks noGrp="1"/>
          </p:cNvSpPr>
          <p:nvPr>
            <p:ph type="body" sz="quarter" idx="10" hasCustomPrompt="1"/>
          </p:nvPr>
        </p:nvSpPr>
        <p:spPr>
          <a:xfrm>
            <a:off x="322028" y="3377325"/>
            <a:ext cx="9312246" cy="622300"/>
          </a:xfrm>
        </p:spPr>
        <p:txBody>
          <a:bodyPr>
            <a:normAutofit/>
          </a:bodyPr>
          <a:lstStyle>
            <a:lvl1pPr marL="0" indent="0" algn="r">
              <a:buNone/>
              <a:defRPr sz="3200" b="1" i="1" baseline="0">
                <a:solidFill>
                  <a:srgbClr val="FFFFFF"/>
                </a:solidFill>
              </a:defRPr>
            </a:lvl1pPr>
          </a:lstStyle>
          <a:p>
            <a:pPr lvl="0"/>
            <a:r>
              <a:rPr lang="en-US" dirty="0" smtClean="0"/>
              <a:t>[Title]</a:t>
            </a:r>
          </a:p>
        </p:txBody>
      </p:sp>
      <p:sp>
        <p:nvSpPr>
          <p:cNvPr id="30" name="Text Placeholder 28"/>
          <p:cNvSpPr>
            <a:spLocks noGrp="1"/>
          </p:cNvSpPr>
          <p:nvPr>
            <p:ph type="body" sz="quarter" idx="11" hasCustomPrompt="1"/>
          </p:nvPr>
        </p:nvSpPr>
        <p:spPr>
          <a:xfrm>
            <a:off x="2825618" y="6029070"/>
            <a:ext cx="6808655" cy="622300"/>
          </a:xfrm>
        </p:spPr>
        <p:txBody>
          <a:bodyPr>
            <a:normAutofit/>
          </a:bodyPr>
          <a:lstStyle>
            <a:lvl1pPr marL="0" indent="0" algn="r">
              <a:buNone/>
              <a:defRPr sz="2400" b="0" i="1" baseline="0">
                <a:solidFill>
                  <a:srgbClr val="FFFFFF"/>
                </a:solidFill>
              </a:defRPr>
            </a:lvl1pPr>
          </a:lstStyle>
          <a:p>
            <a:pPr lvl="0"/>
            <a:r>
              <a:rPr lang="en-US" dirty="0" smtClean="0"/>
              <a:t>[Presenter], [Month Year]</a:t>
            </a:r>
          </a:p>
        </p:txBody>
      </p:sp>
    </p:spTree>
    <p:extLst>
      <p:ext uri="{BB962C8B-B14F-4D97-AF65-F5344CB8AC3E}">
        <p14:creationId xmlns:p14="http://schemas.microsoft.com/office/powerpoint/2010/main" val="15994245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no pictures">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15906"/>
          <a:stretch/>
        </p:blipFill>
        <p:spPr>
          <a:xfrm>
            <a:off x="0" y="1"/>
            <a:ext cx="9906000" cy="6858000"/>
          </a:xfrm>
          <a:prstGeom prst="rect">
            <a:avLst/>
          </a:prstGeom>
        </p:spPr>
      </p:pic>
      <p:sp>
        <p:nvSpPr>
          <p:cNvPr id="9" name="Text Placeholder 28"/>
          <p:cNvSpPr>
            <a:spLocks noGrp="1"/>
          </p:cNvSpPr>
          <p:nvPr>
            <p:ph type="body" sz="quarter" idx="10" hasCustomPrompt="1"/>
          </p:nvPr>
        </p:nvSpPr>
        <p:spPr>
          <a:xfrm>
            <a:off x="1027564" y="2238229"/>
            <a:ext cx="7850873" cy="1897039"/>
          </a:xfrm>
          <a:solidFill>
            <a:schemeClr val="bg1">
              <a:alpha val="45000"/>
            </a:schemeClr>
          </a:solidFill>
        </p:spPr>
        <p:txBody>
          <a:bodyPr anchor="b">
            <a:normAutofit/>
          </a:bodyPr>
          <a:lstStyle>
            <a:lvl1pPr marL="0" indent="0" algn="l">
              <a:buNone/>
              <a:defRPr sz="4800" b="1" i="1" cap="all" baseline="0">
                <a:solidFill>
                  <a:srgbClr val="002060"/>
                </a:solidFill>
              </a:defRPr>
            </a:lvl1pPr>
          </a:lstStyle>
          <a:p>
            <a:pPr lvl="0"/>
            <a:r>
              <a:rPr lang="en-US" dirty="0" smtClean="0"/>
              <a:t>[presentation title]</a:t>
            </a:r>
          </a:p>
        </p:txBody>
      </p:sp>
      <p:sp>
        <p:nvSpPr>
          <p:cNvPr id="10" name="Subtitle 2"/>
          <p:cNvSpPr>
            <a:spLocks noGrp="1"/>
          </p:cNvSpPr>
          <p:nvPr>
            <p:ph type="subTitle" idx="1" hasCustomPrompt="1"/>
          </p:nvPr>
        </p:nvSpPr>
        <p:spPr>
          <a:xfrm>
            <a:off x="1027564" y="4135269"/>
            <a:ext cx="7850873" cy="1201003"/>
          </a:xfrm>
          <a:solidFill>
            <a:schemeClr val="bg1">
              <a:alpha val="21000"/>
            </a:schemeClr>
          </a:solidFill>
        </p:spPr>
        <p:txBody>
          <a:bodyPr/>
          <a:lstStyle>
            <a:lvl1pPr marL="0" indent="0" algn="l">
              <a:buNone/>
              <a:defRPr sz="2400" b="1">
                <a:solidFill>
                  <a:schemeClr val="bg1"/>
                </a:solidFill>
              </a:defRPr>
            </a:lvl1pPr>
          </a:lstStyle>
          <a:p>
            <a:r>
              <a:rPr lang="en-NZ" dirty="0" smtClean="0"/>
              <a:t>[Presenter Name/ Client/ Date]</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1376" y="405521"/>
            <a:ext cx="2571677" cy="1068435"/>
          </a:xfrm>
          <a:prstGeom prst="rect">
            <a:avLst/>
          </a:prstGeom>
        </p:spPr>
      </p:pic>
    </p:spTree>
    <p:extLst>
      <p:ext uri="{BB962C8B-B14F-4D97-AF65-F5344CB8AC3E}">
        <p14:creationId xmlns:p14="http://schemas.microsoft.com/office/powerpoint/2010/main" val="8629126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Contents">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17079" y="0"/>
            <a:ext cx="1127235" cy="6858000"/>
          </a:xfrm>
          <a:prstGeom prst="rect">
            <a:avLst/>
          </a:prstGeom>
          <a:gradFill flip="none" rotWithShape="1">
            <a:gsLst>
              <a:gs pos="88000">
                <a:srgbClr val="39599C"/>
              </a:gs>
              <a:gs pos="45000">
                <a:srgbClr val="31418D"/>
              </a:gs>
              <a:gs pos="0">
                <a:srgbClr val="2A2A7E"/>
              </a:gs>
              <a:gs pos="100000">
                <a:srgbClr val="4172AD"/>
              </a:gs>
            </a:gsLst>
            <a:lin ang="2700000" scaled="1"/>
            <a:tileRect/>
          </a:gradFill>
          <a:ln w="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Z" dirty="0">
              <a:ln>
                <a:noFill/>
              </a:ln>
              <a:solidFill>
                <a:srgbClr val="2A2A7E"/>
              </a:solidFill>
            </a:endParaRPr>
          </a:p>
        </p:txBody>
      </p:sp>
      <p:sp>
        <p:nvSpPr>
          <p:cNvPr id="6" name="Rectangle 5"/>
          <p:cNvSpPr/>
          <p:nvPr userDrawn="1"/>
        </p:nvSpPr>
        <p:spPr>
          <a:xfrm flipH="1">
            <a:off x="1192348" y="0"/>
            <a:ext cx="49529" cy="6858000"/>
          </a:xfrm>
          <a:prstGeom prst="rect">
            <a:avLst/>
          </a:prstGeom>
          <a:gradFill flip="none" rotWithShape="1">
            <a:gsLst>
              <a:gs pos="88000">
                <a:srgbClr val="39599C"/>
              </a:gs>
              <a:gs pos="45000">
                <a:srgbClr val="31418D"/>
              </a:gs>
              <a:gs pos="0">
                <a:srgbClr val="2A2A7E"/>
              </a:gs>
              <a:gs pos="100000">
                <a:srgbClr val="4172AD"/>
              </a:gs>
            </a:gsLst>
            <a:lin ang="2700000" scaled="1"/>
            <a:tileRect/>
          </a:gradFill>
          <a:ln w="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Z" dirty="0">
              <a:ln>
                <a:noFill/>
              </a:ln>
              <a:solidFill>
                <a:srgbClr val="2A2A7E"/>
              </a:solidFill>
            </a:endParaRPr>
          </a:p>
        </p:txBody>
      </p:sp>
      <p:sp>
        <p:nvSpPr>
          <p:cNvPr id="10" name="Slide Number Placeholder 12"/>
          <p:cNvSpPr>
            <a:spLocks noGrp="1"/>
          </p:cNvSpPr>
          <p:nvPr>
            <p:ph type="sldNum" sz="quarter" idx="16"/>
          </p:nvPr>
        </p:nvSpPr>
        <p:spPr>
          <a:xfrm>
            <a:off x="4367368" y="6356351"/>
            <a:ext cx="2311400" cy="365125"/>
          </a:xfrm>
        </p:spPr>
        <p:txBody>
          <a:bodyPr/>
          <a:lstStyle>
            <a:lvl1pPr algn="ctr">
              <a:defRPr b="1"/>
            </a:lvl1pPr>
          </a:lstStyle>
          <a:p>
            <a:fld id="{5E74316C-E23F-428A-8567-06E5DA18F3DA}" type="slidenum">
              <a:rPr lang="en-NZ" smtClean="0"/>
              <a:pPr/>
              <a:t>‹#›</a:t>
            </a:fld>
            <a:endParaRPr lang="en-NZ" dirty="0"/>
          </a:p>
        </p:txBody>
      </p:sp>
      <p:pic>
        <p:nvPicPr>
          <p:cNvPr id="7" name="Picture 2" descr="I:\Marketing\Logos and biz cards\Logos\Castalialogo Logo Twitter.bmp"/>
          <p:cNvPicPr>
            <a:picLocks noChangeAspect="1" noChangeArrowheads="1"/>
          </p:cNvPicPr>
          <p:nvPr userDrawn="1"/>
        </p:nvPicPr>
        <p:blipFill rotWithShape="1">
          <a:blip r:embed="rId2">
            <a:lum bright="70000" contrast="-70000"/>
            <a:extLst>
              <a:ext uri="{28A0092B-C50C-407E-A947-70E740481C1C}">
                <a14:useLocalDpi xmlns:a14="http://schemas.microsoft.com/office/drawing/2010/main" val="0"/>
              </a:ext>
            </a:extLst>
          </a:blip>
          <a:srcRect l="-429" t="13477" r="3357" b="39442"/>
          <a:stretch/>
        </p:blipFill>
        <p:spPr bwMode="auto">
          <a:xfrm>
            <a:off x="8856388" y="6372225"/>
            <a:ext cx="936105" cy="419101"/>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hasCustomPrompt="1"/>
          </p:nvPr>
        </p:nvSpPr>
        <p:spPr>
          <a:xfrm>
            <a:off x="1812985" y="489325"/>
            <a:ext cx="6990277" cy="787384"/>
          </a:xfrm>
          <a:noFill/>
        </p:spPr>
        <p:txBody>
          <a:bodyPr anchor="ctr" anchorCtr="0"/>
          <a:lstStyle>
            <a:lvl1pPr algn="l">
              <a:defRPr sz="2800" b="1" i="1" cap="all">
                <a:solidFill>
                  <a:srgbClr val="2A2A7E"/>
                </a:solidFill>
              </a:defRPr>
            </a:lvl1pPr>
          </a:lstStyle>
          <a:p>
            <a:r>
              <a:rPr lang="en-US" dirty="0" smtClean="0"/>
              <a:t>[contents/Section Heading]</a:t>
            </a:r>
            <a:endParaRPr lang="en-US" dirty="0"/>
          </a:p>
        </p:txBody>
      </p:sp>
      <p:sp>
        <p:nvSpPr>
          <p:cNvPr id="11" name="Text Placeholder 3"/>
          <p:cNvSpPr>
            <a:spLocks noGrp="1"/>
          </p:cNvSpPr>
          <p:nvPr>
            <p:ph type="body" sz="quarter" idx="17" hasCustomPrompt="1"/>
          </p:nvPr>
        </p:nvSpPr>
        <p:spPr>
          <a:xfrm>
            <a:off x="1812660" y="1692276"/>
            <a:ext cx="6990954" cy="4094163"/>
          </a:xfrm>
          <a:effectLst/>
        </p:spPr>
        <p:txBody>
          <a:bodyPr/>
          <a:lstStyle>
            <a:lvl1pPr marL="285750" marR="0" indent="-285750" algn="l" defTabSz="457200" rtl="0" eaLnBrk="1" fontAlgn="base" latinLnBrk="0" hangingPunct="1">
              <a:lnSpc>
                <a:spcPct val="100000"/>
              </a:lnSpc>
              <a:spcBef>
                <a:spcPct val="0"/>
              </a:spcBef>
              <a:spcAft>
                <a:spcPct val="0"/>
              </a:spcAft>
              <a:buClrTx/>
              <a:buSzTx/>
              <a:buFont typeface="Arial" pitchFamily="34" charset="0"/>
              <a:buChar char="•"/>
              <a:tabLst/>
              <a:defRPr sz="2000"/>
            </a:lvl1pPr>
          </a:lstStyle>
          <a:p>
            <a:pPr marL="285750" indent="-285750">
              <a:buFont typeface="Arial" pitchFamily="34" charset="0"/>
              <a:buChar char="•"/>
            </a:pPr>
            <a:r>
              <a:rPr lang="en-NZ" sz="2000" dirty="0" smtClean="0">
                <a:solidFill>
                  <a:srgbClr val="002060"/>
                </a:solidFill>
              </a:rPr>
              <a:t>[Enter</a:t>
            </a:r>
            <a:r>
              <a:rPr lang="en-NZ" sz="2000" baseline="0" dirty="0" smtClean="0">
                <a:solidFill>
                  <a:srgbClr val="002060"/>
                </a:solidFill>
              </a:rPr>
              <a:t> subtitles for the section]</a:t>
            </a:r>
          </a:p>
          <a:p>
            <a:pPr marL="285750" marR="0" indent="-285750" algn="l" defTabSz="457200" rtl="0" eaLnBrk="1" fontAlgn="base" latinLnBrk="0" hangingPunct="1">
              <a:lnSpc>
                <a:spcPct val="100000"/>
              </a:lnSpc>
              <a:spcBef>
                <a:spcPct val="0"/>
              </a:spcBef>
              <a:spcAft>
                <a:spcPct val="0"/>
              </a:spcAft>
              <a:buClrTx/>
              <a:buSzTx/>
              <a:buFont typeface="Arial" pitchFamily="34" charset="0"/>
              <a:buChar char="•"/>
              <a:tabLst/>
              <a:defRPr/>
            </a:pPr>
            <a:r>
              <a:rPr lang="en-NZ" sz="2000" dirty="0" smtClean="0">
                <a:solidFill>
                  <a:srgbClr val="002060"/>
                </a:solidFill>
              </a:rPr>
              <a:t>[Enter</a:t>
            </a:r>
            <a:r>
              <a:rPr lang="en-NZ" sz="2000" baseline="0" dirty="0" smtClean="0">
                <a:solidFill>
                  <a:srgbClr val="002060"/>
                </a:solidFill>
              </a:rPr>
              <a:t> subtitles for the section]</a:t>
            </a:r>
          </a:p>
          <a:p>
            <a:pPr marL="285750" marR="0" indent="-285750" algn="l" defTabSz="457200" rtl="0" eaLnBrk="1" fontAlgn="base" latinLnBrk="0" hangingPunct="1">
              <a:lnSpc>
                <a:spcPct val="100000"/>
              </a:lnSpc>
              <a:spcBef>
                <a:spcPct val="0"/>
              </a:spcBef>
              <a:spcAft>
                <a:spcPct val="0"/>
              </a:spcAft>
              <a:buClrTx/>
              <a:buSzTx/>
              <a:buFont typeface="Arial" pitchFamily="34" charset="0"/>
              <a:buChar char="•"/>
              <a:tabLst/>
              <a:defRPr/>
            </a:pPr>
            <a:r>
              <a:rPr lang="en-NZ" sz="2000" dirty="0" smtClean="0">
                <a:solidFill>
                  <a:srgbClr val="002060"/>
                </a:solidFill>
              </a:rPr>
              <a:t>[Enter</a:t>
            </a:r>
            <a:r>
              <a:rPr lang="en-NZ" sz="2000" baseline="0" dirty="0" smtClean="0">
                <a:solidFill>
                  <a:srgbClr val="002060"/>
                </a:solidFill>
              </a:rPr>
              <a:t> subtitles for the section]</a:t>
            </a:r>
          </a:p>
          <a:p>
            <a:pPr marL="285750" marR="0" indent="-285750" algn="l" defTabSz="457200" rtl="0" eaLnBrk="1" fontAlgn="base" latinLnBrk="0" hangingPunct="1">
              <a:lnSpc>
                <a:spcPct val="100000"/>
              </a:lnSpc>
              <a:spcBef>
                <a:spcPct val="0"/>
              </a:spcBef>
              <a:spcAft>
                <a:spcPct val="0"/>
              </a:spcAft>
              <a:buClrTx/>
              <a:buSzTx/>
              <a:buFont typeface="Arial" pitchFamily="34" charset="0"/>
              <a:buChar char="•"/>
              <a:tabLst/>
              <a:defRPr/>
            </a:pPr>
            <a:r>
              <a:rPr lang="en-NZ" sz="2000" dirty="0" smtClean="0">
                <a:solidFill>
                  <a:srgbClr val="002060"/>
                </a:solidFill>
              </a:rPr>
              <a:t>[Enter</a:t>
            </a:r>
            <a:r>
              <a:rPr lang="en-NZ" sz="2000" baseline="0" dirty="0" smtClean="0">
                <a:solidFill>
                  <a:srgbClr val="002060"/>
                </a:solidFill>
              </a:rPr>
              <a:t> subtitles for the section]</a:t>
            </a:r>
          </a:p>
          <a:p>
            <a:pPr marL="285750" marR="0" indent="-285750" algn="l" defTabSz="457200" rtl="0" eaLnBrk="1" fontAlgn="base" latinLnBrk="0" hangingPunct="1">
              <a:lnSpc>
                <a:spcPct val="100000"/>
              </a:lnSpc>
              <a:spcBef>
                <a:spcPct val="0"/>
              </a:spcBef>
              <a:spcAft>
                <a:spcPct val="0"/>
              </a:spcAft>
              <a:buClrTx/>
              <a:buSzTx/>
              <a:buFont typeface="Arial" pitchFamily="34" charset="0"/>
              <a:buChar char="•"/>
              <a:tabLst/>
              <a:defRPr/>
            </a:pPr>
            <a:r>
              <a:rPr lang="en-NZ" sz="2000" dirty="0" smtClean="0">
                <a:solidFill>
                  <a:srgbClr val="002060"/>
                </a:solidFill>
              </a:rPr>
              <a:t>[Enter</a:t>
            </a:r>
            <a:r>
              <a:rPr lang="en-NZ" sz="2000" baseline="0" dirty="0" smtClean="0">
                <a:solidFill>
                  <a:srgbClr val="002060"/>
                </a:solidFill>
              </a:rPr>
              <a:t> subtitles for the section]</a:t>
            </a:r>
          </a:p>
          <a:p>
            <a:pPr marL="285750" marR="0" indent="-285750" algn="l" defTabSz="457200" rtl="0" eaLnBrk="1" fontAlgn="base" latinLnBrk="0" hangingPunct="1">
              <a:lnSpc>
                <a:spcPct val="100000"/>
              </a:lnSpc>
              <a:spcBef>
                <a:spcPct val="0"/>
              </a:spcBef>
              <a:spcAft>
                <a:spcPct val="0"/>
              </a:spcAft>
              <a:buClrTx/>
              <a:buSzTx/>
              <a:buFont typeface="Arial" pitchFamily="34" charset="0"/>
              <a:buChar char="•"/>
              <a:tabLst/>
              <a:defRPr/>
            </a:pPr>
            <a:r>
              <a:rPr lang="en-NZ" sz="2000" dirty="0" smtClean="0">
                <a:solidFill>
                  <a:srgbClr val="002060"/>
                </a:solidFill>
              </a:rPr>
              <a:t>[Enter</a:t>
            </a:r>
            <a:r>
              <a:rPr lang="en-NZ" sz="2000" baseline="0" dirty="0" smtClean="0">
                <a:solidFill>
                  <a:srgbClr val="002060"/>
                </a:solidFill>
              </a:rPr>
              <a:t> subtitles for the section]</a:t>
            </a:r>
          </a:p>
          <a:p>
            <a:pPr marL="285750" marR="0" indent="-285750" algn="l" defTabSz="457200" rtl="0" eaLnBrk="1" fontAlgn="base" latinLnBrk="0" hangingPunct="1">
              <a:lnSpc>
                <a:spcPct val="100000"/>
              </a:lnSpc>
              <a:spcBef>
                <a:spcPct val="0"/>
              </a:spcBef>
              <a:spcAft>
                <a:spcPct val="0"/>
              </a:spcAft>
              <a:buClrTx/>
              <a:buSzTx/>
              <a:buFont typeface="Arial" pitchFamily="34" charset="0"/>
              <a:buChar char="•"/>
              <a:tabLst/>
              <a:defRPr/>
            </a:pPr>
            <a:r>
              <a:rPr lang="en-NZ" sz="2000" dirty="0" smtClean="0">
                <a:solidFill>
                  <a:srgbClr val="002060"/>
                </a:solidFill>
              </a:rPr>
              <a:t>[Enter</a:t>
            </a:r>
            <a:r>
              <a:rPr lang="en-NZ" sz="2000" baseline="0" dirty="0" smtClean="0">
                <a:solidFill>
                  <a:srgbClr val="002060"/>
                </a:solidFill>
              </a:rPr>
              <a:t> subtitles for the section]</a:t>
            </a:r>
          </a:p>
        </p:txBody>
      </p:sp>
    </p:spTree>
    <p:extLst>
      <p:ext uri="{BB962C8B-B14F-4D97-AF65-F5344CB8AC3E}">
        <p14:creationId xmlns:p14="http://schemas.microsoft.com/office/powerpoint/2010/main" val="387412961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ignposting">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12985" y="489325"/>
            <a:ext cx="6990277" cy="787384"/>
          </a:xfrm>
          <a:noFill/>
        </p:spPr>
        <p:txBody>
          <a:bodyPr anchor="ctr" anchorCtr="0"/>
          <a:lstStyle>
            <a:lvl1pPr algn="l">
              <a:defRPr sz="2800" b="1" i="1" cap="all">
                <a:solidFill>
                  <a:srgbClr val="2A2A7E"/>
                </a:solidFill>
              </a:defRPr>
            </a:lvl1pPr>
          </a:lstStyle>
          <a:p>
            <a:r>
              <a:rPr lang="en-US" dirty="0" smtClean="0"/>
              <a:t>[contents/Section Heading]</a:t>
            </a:r>
            <a:endParaRPr lang="en-US" dirty="0"/>
          </a:p>
        </p:txBody>
      </p:sp>
      <p:sp>
        <p:nvSpPr>
          <p:cNvPr id="8" name="Rectangle 7"/>
          <p:cNvSpPr/>
          <p:nvPr userDrawn="1"/>
        </p:nvSpPr>
        <p:spPr>
          <a:xfrm>
            <a:off x="-17079" y="0"/>
            <a:ext cx="1127235" cy="6858000"/>
          </a:xfrm>
          <a:prstGeom prst="rect">
            <a:avLst/>
          </a:prstGeom>
          <a:gradFill flip="none" rotWithShape="1">
            <a:gsLst>
              <a:gs pos="88000">
                <a:srgbClr val="39599C"/>
              </a:gs>
              <a:gs pos="45000">
                <a:srgbClr val="31418D"/>
              </a:gs>
              <a:gs pos="0">
                <a:srgbClr val="2A2A7E"/>
              </a:gs>
              <a:gs pos="100000">
                <a:srgbClr val="4172AD"/>
              </a:gs>
            </a:gsLst>
            <a:lin ang="2700000" scaled="1"/>
            <a:tileRect/>
          </a:gradFill>
          <a:ln w="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Z" dirty="0">
              <a:ln>
                <a:noFill/>
              </a:ln>
              <a:solidFill>
                <a:srgbClr val="2A2A7E"/>
              </a:solidFill>
            </a:endParaRPr>
          </a:p>
        </p:txBody>
      </p:sp>
      <p:sp>
        <p:nvSpPr>
          <p:cNvPr id="6" name="Rectangle 5"/>
          <p:cNvSpPr/>
          <p:nvPr userDrawn="1"/>
        </p:nvSpPr>
        <p:spPr>
          <a:xfrm flipH="1">
            <a:off x="1192348" y="0"/>
            <a:ext cx="49529" cy="6858000"/>
          </a:xfrm>
          <a:prstGeom prst="rect">
            <a:avLst/>
          </a:prstGeom>
          <a:gradFill flip="none" rotWithShape="1">
            <a:gsLst>
              <a:gs pos="88000">
                <a:srgbClr val="39599C"/>
              </a:gs>
              <a:gs pos="45000">
                <a:srgbClr val="31418D"/>
              </a:gs>
              <a:gs pos="0">
                <a:srgbClr val="2A2A7E"/>
              </a:gs>
              <a:gs pos="100000">
                <a:srgbClr val="4172AD"/>
              </a:gs>
            </a:gsLst>
            <a:lin ang="2700000" scaled="1"/>
            <a:tileRect/>
          </a:gradFill>
          <a:ln w="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Z" dirty="0">
              <a:ln>
                <a:noFill/>
              </a:ln>
              <a:solidFill>
                <a:srgbClr val="2A2A7E"/>
              </a:solidFill>
            </a:endParaRPr>
          </a:p>
        </p:txBody>
      </p:sp>
      <p:sp>
        <p:nvSpPr>
          <p:cNvPr id="10" name="Slide Number Placeholder 12"/>
          <p:cNvSpPr>
            <a:spLocks noGrp="1"/>
          </p:cNvSpPr>
          <p:nvPr>
            <p:ph type="sldNum" sz="quarter" idx="16"/>
          </p:nvPr>
        </p:nvSpPr>
        <p:spPr>
          <a:xfrm>
            <a:off x="4367368" y="6356351"/>
            <a:ext cx="2311400" cy="365125"/>
          </a:xfrm>
        </p:spPr>
        <p:txBody>
          <a:bodyPr/>
          <a:lstStyle>
            <a:lvl1pPr algn="ctr">
              <a:defRPr b="1"/>
            </a:lvl1pPr>
          </a:lstStyle>
          <a:p>
            <a:fld id="{5E74316C-E23F-428A-8567-06E5DA18F3DA}" type="slidenum">
              <a:rPr lang="en-NZ" smtClean="0"/>
              <a:pPr/>
              <a:t>‹#›</a:t>
            </a:fld>
            <a:endParaRPr lang="en-NZ" dirty="0"/>
          </a:p>
        </p:txBody>
      </p:sp>
      <p:pic>
        <p:nvPicPr>
          <p:cNvPr id="9" name="Picture 2" descr="I:\Marketing\Logos and biz cards\Logos\Castalialogo Logo Twitter.bmp"/>
          <p:cNvPicPr>
            <a:picLocks noChangeAspect="1" noChangeArrowheads="1"/>
          </p:cNvPicPr>
          <p:nvPr userDrawn="1"/>
        </p:nvPicPr>
        <p:blipFill rotWithShape="1">
          <a:blip r:embed="rId2">
            <a:lum bright="70000" contrast="-70000"/>
            <a:extLst>
              <a:ext uri="{28A0092B-C50C-407E-A947-70E740481C1C}">
                <a14:useLocalDpi xmlns:a14="http://schemas.microsoft.com/office/drawing/2010/main" val="0"/>
              </a:ext>
            </a:extLst>
          </a:blip>
          <a:srcRect l="-429" t="13477" r="3357" b="39442"/>
          <a:stretch/>
        </p:blipFill>
        <p:spPr bwMode="auto">
          <a:xfrm>
            <a:off x="8856388" y="6372225"/>
            <a:ext cx="936105" cy="4191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0"/>
          <p:cNvSpPr>
            <a:spLocks noGrp="1"/>
          </p:cNvSpPr>
          <p:nvPr>
            <p:ph type="body" sz="quarter" idx="17" hasCustomPrompt="1"/>
          </p:nvPr>
        </p:nvSpPr>
        <p:spPr>
          <a:xfrm>
            <a:off x="1812660" y="1801814"/>
            <a:ext cx="6990954" cy="3957637"/>
          </a:xfrm>
        </p:spPr>
        <p:txBody>
          <a:bodyPr/>
          <a:lstStyle>
            <a:lvl1pPr>
              <a:defRPr sz="2000" baseline="0">
                <a:solidFill>
                  <a:schemeClr val="bg1">
                    <a:lumMod val="65000"/>
                  </a:schemeClr>
                </a:solidFill>
              </a:defRPr>
            </a:lvl1pPr>
          </a:lstStyle>
          <a:p>
            <a:pPr lvl="0"/>
            <a:r>
              <a:rPr lang="en-NZ" dirty="0" smtClean="0"/>
              <a:t>[Enter subheadings in grey and current section heading in blue]</a:t>
            </a:r>
            <a:endParaRPr lang="en-NZ" dirty="0"/>
          </a:p>
        </p:txBody>
      </p:sp>
    </p:spTree>
    <p:extLst>
      <p:ext uri="{BB962C8B-B14F-4D97-AF65-F5344CB8AC3E}">
        <p14:creationId xmlns:p14="http://schemas.microsoft.com/office/powerpoint/2010/main" val="39176718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p:nvSpPr>
        <p:spPr>
          <a:xfrm>
            <a:off x="1" y="268289"/>
            <a:ext cx="9924918" cy="750887"/>
          </a:xfrm>
          <a:prstGeom prst="rect">
            <a:avLst/>
          </a:prstGeom>
          <a:gradFill flip="none" rotWithShape="1">
            <a:gsLst>
              <a:gs pos="0">
                <a:srgbClr val="2A2A7E"/>
              </a:gs>
              <a:gs pos="100000">
                <a:srgbClr val="4172AD"/>
              </a:gs>
              <a:gs pos="100000">
                <a:schemeClr val="accent1">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NZ" dirty="0"/>
          </a:p>
        </p:txBody>
      </p:sp>
      <p:sp>
        <p:nvSpPr>
          <p:cNvPr id="3" name="Content Placeholder 2"/>
          <p:cNvSpPr>
            <a:spLocks noGrp="1"/>
          </p:cNvSpPr>
          <p:nvPr>
            <p:ph idx="1"/>
          </p:nvPr>
        </p:nvSpPr>
        <p:spPr>
          <a:xfrm>
            <a:off x="495300" y="1600201"/>
            <a:ext cx="8915400" cy="4525963"/>
          </a:xfrm>
          <a:noFill/>
          <a:effectLst>
            <a:outerShdw blurRad="50800" dist="50800" dir="5400000" algn="ctr" rotWithShape="0">
              <a:schemeClr val="bg1"/>
            </a:outerShdw>
          </a:effectLst>
        </p:spPr>
        <p:txBody>
          <a:bodyPr/>
          <a:lstStyle>
            <a:lvl1pPr marL="457200" indent="-457200">
              <a:buSzPct val="100000"/>
              <a:buFont typeface="Wingdings" charset="2"/>
              <a:buChar char="§"/>
              <a:defRPr sz="2400">
                <a:solidFill>
                  <a:srgbClr val="002060"/>
                </a:solidFill>
              </a:defRPr>
            </a:lvl1pPr>
            <a:lvl2pPr marL="914400" indent="-457200">
              <a:buFont typeface="Lucida Grande"/>
              <a:buChar char="­"/>
              <a:defRPr sz="2000">
                <a:solidFill>
                  <a:srgbClr val="002060"/>
                </a:solidFill>
              </a:defRPr>
            </a:lvl2pPr>
            <a:lvl3pPr marL="1143000" indent="-228600">
              <a:buFont typeface="Arial"/>
              <a:buChar char="•"/>
              <a:defRPr sz="1800">
                <a:solidFill>
                  <a:srgbClr val="002060"/>
                </a:solidFill>
              </a:defRPr>
            </a:lvl3pPr>
            <a:lvl4pPr marL="1371600" indent="0">
              <a:buFontTx/>
              <a:buNone/>
              <a:defRPr sz="1600">
                <a:solidFill>
                  <a:srgbClr val="002060"/>
                </a:solidFill>
              </a:defRPr>
            </a:lvl4pPr>
            <a:lvl5pPr>
              <a:defRPr>
                <a:solidFill>
                  <a:srgbClr val="2A2A7E"/>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9" name="Text Placeholder 8"/>
          <p:cNvSpPr>
            <a:spLocks noGrp="1"/>
          </p:cNvSpPr>
          <p:nvPr>
            <p:ph type="body" sz="quarter" idx="13"/>
          </p:nvPr>
        </p:nvSpPr>
        <p:spPr>
          <a:xfrm>
            <a:off x="495300" y="392114"/>
            <a:ext cx="8915400" cy="485775"/>
          </a:xfrm>
        </p:spPr>
        <p:txBody>
          <a:bodyPr>
            <a:noAutofit/>
          </a:bodyPr>
          <a:lstStyle>
            <a:lvl1pPr marL="0" indent="0">
              <a:buNone/>
              <a:defRPr sz="2800" b="1" i="1">
                <a:solidFill>
                  <a:srgbClr val="FFFFFF"/>
                </a:solidFill>
              </a:defRPr>
            </a:lvl1pPr>
          </a:lstStyle>
          <a:p>
            <a:pPr lvl="0"/>
            <a:r>
              <a:rPr lang="en-US" smtClean="0"/>
              <a:t>Click to edit Master text styles</a:t>
            </a:r>
          </a:p>
        </p:txBody>
      </p:sp>
      <p:sp>
        <p:nvSpPr>
          <p:cNvPr id="13" name="Slide Number Placeholder 12"/>
          <p:cNvSpPr>
            <a:spLocks noGrp="1"/>
          </p:cNvSpPr>
          <p:nvPr>
            <p:ph type="sldNum" sz="quarter" idx="16"/>
          </p:nvPr>
        </p:nvSpPr>
        <p:spPr>
          <a:xfrm>
            <a:off x="3797300" y="6356351"/>
            <a:ext cx="2311400" cy="365125"/>
          </a:xfrm>
        </p:spPr>
        <p:txBody>
          <a:bodyPr/>
          <a:lstStyle>
            <a:lvl1pPr algn="ctr">
              <a:defRPr b="1"/>
            </a:lvl1pPr>
          </a:lstStyle>
          <a:p>
            <a:fld id="{5E74316C-E23F-428A-8567-06E5DA18F3DA}" type="slidenum">
              <a:rPr lang="en-NZ" smtClean="0"/>
              <a:pPr/>
              <a:t>‹#›</a:t>
            </a:fld>
            <a:endParaRPr lang="en-NZ" dirty="0"/>
          </a:p>
        </p:txBody>
      </p:sp>
      <p:pic>
        <p:nvPicPr>
          <p:cNvPr id="6" name="Picture 2" descr="I:\Marketing\Logos and biz cards\Logos\Castalialogo Logo Twitter.bmp"/>
          <p:cNvPicPr>
            <a:picLocks noChangeAspect="1" noChangeArrowheads="1"/>
          </p:cNvPicPr>
          <p:nvPr userDrawn="1"/>
        </p:nvPicPr>
        <p:blipFill rotWithShape="1">
          <a:blip r:embed="rId2">
            <a:lum bright="70000" contrast="-70000"/>
            <a:extLst>
              <a:ext uri="{28A0092B-C50C-407E-A947-70E740481C1C}">
                <a14:useLocalDpi xmlns:a14="http://schemas.microsoft.com/office/drawing/2010/main" val="0"/>
              </a:ext>
            </a:extLst>
          </a:blip>
          <a:srcRect l="-429" t="13477" r="3357" b="39442"/>
          <a:stretch/>
        </p:blipFill>
        <p:spPr bwMode="auto">
          <a:xfrm>
            <a:off x="8856388" y="6372225"/>
            <a:ext cx="936105" cy="419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63146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12"/>
          <p:cNvSpPr>
            <a:spLocks noGrp="1"/>
          </p:cNvSpPr>
          <p:nvPr>
            <p:ph type="sldNum" sz="quarter" idx="16"/>
          </p:nvPr>
        </p:nvSpPr>
        <p:spPr>
          <a:xfrm>
            <a:off x="3797300" y="6356351"/>
            <a:ext cx="2311400" cy="365125"/>
          </a:xfrm>
        </p:spPr>
        <p:txBody>
          <a:bodyPr/>
          <a:lstStyle>
            <a:lvl1pPr algn="ctr">
              <a:defRPr b="1"/>
            </a:lvl1pPr>
          </a:lstStyle>
          <a:p>
            <a:fld id="{5E74316C-E23F-428A-8567-06E5DA18F3DA}" type="slidenum">
              <a:rPr lang="en-NZ" smtClean="0"/>
              <a:pPr/>
              <a:t>‹#›</a:t>
            </a:fld>
            <a:endParaRPr lang="en-NZ" dirty="0"/>
          </a:p>
        </p:txBody>
      </p:sp>
    </p:spTree>
    <p:extLst>
      <p:ext uri="{BB962C8B-B14F-4D97-AF65-F5344CB8AC3E}">
        <p14:creationId xmlns:p14="http://schemas.microsoft.com/office/powerpoint/2010/main" val="33348114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act Us (simple)">
    <p:spTree>
      <p:nvGrpSpPr>
        <p:cNvPr id="1" name=""/>
        <p:cNvGrpSpPr/>
        <p:nvPr/>
      </p:nvGrpSpPr>
      <p:grpSpPr>
        <a:xfrm>
          <a:off x="0" y="0"/>
          <a:ext cx="0" cy="0"/>
          <a:chOff x="0" y="0"/>
          <a:chExt cx="0" cy="0"/>
        </a:xfrm>
      </p:grpSpPr>
      <p:sp>
        <p:nvSpPr>
          <p:cNvPr id="4" name="Rectangle 3"/>
          <p:cNvSpPr/>
          <p:nvPr/>
        </p:nvSpPr>
        <p:spPr>
          <a:xfrm>
            <a:off x="1" y="268289"/>
            <a:ext cx="9924918" cy="750887"/>
          </a:xfrm>
          <a:prstGeom prst="rect">
            <a:avLst/>
          </a:prstGeom>
          <a:gradFill flip="none" rotWithShape="1">
            <a:gsLst>
              <a:gs pos="0">
                <a:srgbClr val="2A2A7E"/>
              </a:gs>
              <a:gs pos="100000">
                <a:srgbClr val="4172AD"/>
              </a:gs>
              <a:gs pos="100000">
                <a:schemeClr val="accent1">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NZ" dirty="0"/>
          </a:p>
        </p:txBody>
      </p:sp>
      <p:pic>
        <p:nvPicPr>
          <p:cNvPr id="5" name="Picture 2" descr="Castalia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369" y="6127143"/>
            <a:ext cx="1348317"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8"/>
          <p:cNvSpPr>
            <a:spLocks noGrp="1"/>
          </p:cNvSpPr>
          <p:nvPr>
            <p:ph type="body" sz="quarter" idx="19" hasCustomPrompt="1"/>
          </p:nvPr>
        </p:nvSpPr>
        <p:spPr>
          <a:xfrm>
            <a:off x="249371" y="392114"/>
            <a:ext cx="9439936" cy="485775"/>
          </a:xfrm>
        </p:spPr>
        <p:txBody>
          <a:bodyPr>
            <a:noAutofit/>
          </a:bodyPr>
          <a:lstStyle>
            <a:lvl1pPr marL="0" indent="0">
              <a:buNone/>
              <a:defRPr sz="2800" b="1" i="1">
                <a:solidFill>
                  <a:srgbClr val="FFFFFF"/>
                </a:solidFill>
              </a:defRPr>
            </a:lvl1pPr>
          </a:lstStyle>
          <a:p>
            <a:pPr lvl="0"/>
            <a:r>
              <a:rPr lang="en-US" dirty="0" smtClean="0"/>
              <a:t>Contact Us</a:t>
            </a:r>
          </a:p>
        </p:txBody>
      </p:sp>
      <p:sp>
        <p:nvSpPr>
          <p:cNvPr id="2" name="TextBox 1"/>
          <p:cNvSpPr txBox="1"/>
          <p:nvPr userDrawn="1"/>
        </p:nvSpPr>
        <p:spPr>
          <a:xfrm>
            <a:off x="1801096" y="6282045"/>
            <a:ext cx="7720970" cy="338554"/>
          </a:xfrm>
          <a:prstGeom prst="rect">
            <a:avLst/>
          </a:prstGeom>
          <a:noFill/>
        </p:spPr>
        <p:txBody>
          <a:bodyPr wrap="square" rtlCol="0">
            <a:spAutoFit/>
          </a:bodyPr>
          <a:lstStyle/>
          <a:p>
            <a:pPr algn="r"/>
            <a:r>
              <a:rPr lang="en-NZ" sz="1600" b="1" dirty="0" smtClean="0">
                <a:solidFill>
                  <a:srgbClr val="002060"/>
                </a:solidFill>
              </a:rPr>
              <a:t>Paris   •   Sydney</a:t>
            </a:r>
            <a:r>
              <a:rPr lang="en-NZ" sz="1600" b="1" baseline="0" dirty="0" smtClean="0">
                <a:solidFill>
                  <a:srgbClr val="002060"/>
                </a:solidFill>
              </a:rPr>
              <a:t>   </a:t>
            </a:r>
            <a:r>
              <a:rPr lang="en-NZ" sz="1600" b="1" dirty="0" smtClean="0">
                <a:solidFill>
                  <a:srgbClr val="002060"/>
                </a:solidFill>
              </a:rPr>
              <a:t>•   Wellington   •   Washington, DC.   •   New York   •   Bogotá    </a:t>
            </a:r>
            <a:endParaRPr lang="en-NZ" sz="1600" b="1" dirty="0">
              <a:solidFill>
                <a:srgbClr val="002060"/>
              </a:solidFill>
            </a:endParaRPr>
          </a:p>
        </p:txBody>
      </p:sp>
      <p:sp>
        <p:nvSpPr>
          <p:cNvPr id="10" name="Text Placeholder 7"/>
          <p:cNvSpPr>
            <a:spLocks noGrp="1"/>
          </p:cNvSpPr>
          <p:nvPr>
            <p:ph type="body" sz="quarter" idx="21" hasCustomPrompt="1"/>
          </p:nvPr>
        </p:nvSpPr>
        <p:spPr>
          <a:xfrm>
            <a:off x="2038848" y="1518527"/>
            <a:ext cx="5802577" cy="4030935"/>
          </a:xfrm>
        </p:spPr>
        <p:txBody>
          <a:bodyPr wrap="square" anchor="ctr"/>
          <a:lstStyle>
            <a:lvl1pPr marL="0" indent="0" algn="ctr">
              <a:buNone/>
              <a:defRPr sz="2000" b="0" i="0" baseline="0"/>
            </a:lvl1pPr>
            <a:lvl2pPr marL="0" marR="0" indent="0" algn="ctr" defTabSz="457200" rtl="0" eaLnBrk="1" fontAlgn="base" latinLnBrk="0" hangingPunct="1">
              <a:lnSpc>
                <a:spcPct val="100000"/>
              </a:lnSpc>
              <a:spcBef>
                <a:spcPct val="20000"/>
              </a:spcBef>
              <a:spcAft>
                <a:spcPct val="0"/>
              </a:spcAft>
              <a:buClrTx/>
              <a:buSzTx/>
              <a:buFont typeface="Arial" pitchFamily="34" charset="0"/>
              <a:buNone/>
              <a:tabLst/>
              <a:defRPr sz="1600" b="0" baseline="0">
                <a:solidFill>
                  <a:srgbClr val="002060"/>
                </a:solidFill>
                <a:latin typeface="+mn-lt"/>
              </a:defRPr>
            </a:lvl2pPr>
            <a:lvl3pPr marL="0" marR="0" indent="0" algn="ctr" defTabSz="457200" rtl="0" eaLnBrk="1" fontAlgn="base" latinLnBrk="0" hangingPunct="1">
              <a:lnSpc>
                <a:spcPct val="100000"/>
              </a:lnSpc>
              <a:spcBef>
                <a:spcPct val="20000"/>
              </a:spcBef>
              <a:spcAft>
                <a:spcPct val="0"/>
              </a:spcAft>
              <a:buClrTx/>
              <a:buSzTx/>
              <a:buFontTx/>
              <a:buNone/>
              <a:tabLst/>
              <a:defRPr sz="1400"/>
            </a:lvl3pPr>
            <a:lvl4pPr marL="1371600" indent="0" algn="ctr">
              <a:buNone/>
              <a:defRPr/>
            </a:lvl4pPr>
            <a:lvl5pPr marL="0" indent="0" algn="ctr">
              <a:lnSpc>
                <a:spcPct val="100000"/>
              </a:lnSpc>
              <a:buNone/>
              <a:defRPr sz="1400"/>
            </a:lvl5pPr>
          </a:lstStyle>
          <a:p>
            <a:pPr marL="0" marR="0" lvl="1" indent="0" algn="ctr" defTabSz="457200" rtl="0" eaLnBrk="1" fontAlgn="base" latinLnBrk="0" hangingPunct="1">
              <a:lnSpc>
                <a:spcPct val="100000"/>
              </a:lnSpc>
              <a:spcBef>
                <a:spcPct val="20000"/>
              </a:spcBef>
              <a:spcAft>
                <a:spcPct val="0"/>
              </a:spcAft>
              <a:buClrTx/>
              <a:buSzTx/>
              <a:buFont typeface="Arial" pitchFamily="34" charset="0"/>
              <a:buNone/>
              <a:tabLst/>
              <a:defRPr/>
            </a:pPr>
            <a:r>
              <a:rPr lang="en-US" dirty="0" smtClean="0"/>
              <a:t>[Main Contact Name]</a:t>
            </a:r>
            <a:br>
              <a:rPr lang="en-US" dirty="0" smtClean="0"/>
            </a:br>
            <a:r>
              <a:rPr lang="en-US" dirty="0" smtClean="0"/>
              <a:t>[Title]</a:t>
            </a:r>
            <a:br>
              <a:rPr lang="en-US" dirty="0" smtClean="0"/>
            </a:br>
            <a:r>
              <a:rPr lang="en-US" dirty="0" smtClean="0"/>
              <a:t>Castalia</a:t>
            </a:r>
            <a:br>
              <a:rPr lang="en-US" dirty="0" smtClean="0"/>
            </a:br>
            <a:r>
              <a:rPr lang="en-US" dirty="0" smtClean="0"/>
              <a:t/>
            </a:r>
            <a:br>
              <a:rPr lang="en-US" dirty="0" smtClean="0"/>
            </a:br>
            <a:r>
              <a:rPr lang="en-US" dirty="0" smtClean="0"/>
              <a:t>[Address details]</a:t>
            </a:r>
            <a:br>
              <a:rPr lang="en-US" dirty="0" smtClean="0"/>
            </a:br>
            <a:r>
              <a:rPr lang="en-US" dirty="0" smtClean="0"/>
              <a:t>[Address details]</a:t>
            </a:r>
            <a:br>
              <a:rPr lang="en-US" dirty="0" smtClean="0"/>
            </a:br>
            <a:r>
              <a:rPr lang="en-US" dirty="0" smtClean="0"/>
              <a:t/>
            </a:r>
            <a:br>
              <a:rPr lang="en-US" dirty="0" smtClean="0"/>
            </a:br>
            <a:r>
              <a:rPr lang="en-US" dirty="0" smtClean="0"/>
              <a:t>[Phone Number]</a:t>
            </a:r>
            <a:br>
              <a:rPr lang="en-US" dirty="0" smtClean="0"/>
            </a:br>
            <a:r>
              <a:rPr lang="en-US" dirty="0" smtClean="0"/>
              <a:t>[Mobile Number]</a:t>
            </a:r>
            <a:br>
              <a:rPr lang="en-US" dirty="0" smtClean="0"/>
            </a:br>
            <a:r>
              <a:rPr lang="en-US" dirty="0" smtClean="0"/>
              <a:t/>
            </a:r>
            <a:br>
              <a:rPr lang="en-US" dirty="0" smtClean="0"/>
            </a:br>
            <a:r>
              <a:rPr lang="en-US" dirty="0" smtClean="0"/>
              <a:t>[email address]</a:t>
            </a:r>
            <a:br>
              <a:rPr lang="en-US" dirty="0" smtClean="0"/>
            </a:br>
            <a:r>
              <a:rPr lang="en-US" dirty="0" err="1" smtClean="0"/>
              <a:t>www.castalia-advisors.com</a:t>
            </a:r>
            <a:endParaRPr lang="en-US" dirty="0" smtClean="0"/>
          </a:p>
        </p:txBody>
      </p:sp>
    </p:spTree>
    <p:extLst>
      <p:ext uri="{BB962C8B-B14F-4D97-AF65-F5344CB8AC3E}">
        <p14:creationId xmlns:p14="http://schemas.microsoft.com/office/powerpoint/2010/main" val="302035517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act Us (detailed)">
    <p:spTree>
      <p:nvGrpSpPr>
        <p:cNvPr id="1" name=""/>
        <p:cNvGrpSpPr/>
        <p:nvPr/>
      </p:nvGrpSpPr>
      <p:grpSpPr>
        <a:xfrm>
          <a:off x="0" y="0"/>
          <a:ext cx="0" cy="0"/>
          <a:chOff x="0" y="0"/>
          <a:chExt cx="0" cy="0"/>
        </a:xfrm>
      </p:grpSpPr>
      <p:sp>
        <p:nvSpPr>
          <p:cNvPr id="14" name="Rectangle 13"/>
          <p:cNvSpPr/>
          <p:nvPr/>
        </p:nvSpPr>
        <p:spPr>
          <a:xfrm>
            <a:off x="-20639" y="5524501"/>
            <a:ext cx="9941100" cy="1368425"/>
          </a:xfrm>
          <a:prstGeom prst="rect">
            <a:avLst/>
          </a:prstGeom>
          <a:gradFill flip="none" rotWithShape="1">
            <a:gsLst>
              <a:gs pos="0">
                <a:srgbClr val="2A2A7E"/>
              </a:gs>
              <a:gs pos="100000">
                <a:srgbClr val="4172AD"/>
              </a:gs>
              <a:gs pos="100000">
                <a:schemeClr val="accent1">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NZ" dirty="0"/>
          </a:p>
        </p:txBody>
      </p:sp>
      <p:sp>
        <p:nvSpPr>
          <p:cNvPr id="16" name="Rectangle 15"/>
          <p:cNvSpPr/>
          <p:nvPr/>
        </p:nvSpPr>
        <p:spPr>
          <a:xfrm>
            <a:off x="1" y="268289"/>
            <a:ext cx="9924918" cy="750887"/>
          </a:xfrm>
          <a:prstGeom prst="rect">
            <a:avLst/>
          </a:prstGeom>
          <a:gradFill flip="none" rotWithShape="1">
            <a:gsLst>
              <a:gs pos="0">
                <a:srgbClr val="2A2A7E"/>
              </a:gs>
              <a:gs pos="100000">
                <a:srgbClr val="4172AD"/>
              </a:gs>
              <a:gs pos="100000">
                <a:schemeClr val="accent1">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NZ" dirty="0"/>
          </a:p>
        </p:txBody>
      </p:sp>
      <p:sp>
        <p:nvSpPr>
          <p:cNvPr id="15" name="Text Placeholder 8"/>
          <p:cNvSpPr>
            <a:spLocks noGrp="1"/>
          </p:cNvSpPr>
          <p:nvPr>
            <p:ph type="body" sz="quarter" idx="19" hasCustomPrompt="1"/>
          </p:nvPr>
        </p:nvSpPr>
        <p:spPr>
          <a:xfrm>
            <a:off x="249371" y="392114"/>
            <a:ext cx="9439936" cy="485775"/>
          </a:xfrm>
        </p:spPr>
        <p:txBody>
          <a:bodyPr>
            <a:noAutofit/>
          </a:bodyPr>
          <a:lstStyle>
            <a:lvl1pPr marL="0" indent="0">
              <a:buNone/>
              <a:defRPr sz="2800" b="1" i="1">
                <a:solidFill>
                  <a:srgbClr val="FFFFFF"/>
                </a:solidFill>
              </a:defRPr>
            </a:lvl1pPr>
          </a:lstStyle>
          <a:p>
            <a:pPr lvl="0"/>
            <a:r>
              <a:rPr lang="en-US" dirty="0" smtClean="0"/>
              <a:t>Contact Us</a:t>
            </a:r>
          </a:p>
        </p:txBody>
      </p:sp>
      <p:sp>
        <p:nvSpPr>
          <p:cNvPr id="22" name="Text Placeholder 1"/>
          <p:cNvSpPr txBox="1">
            <a:spLocks/>
          </p:cNvSpPr>
          <p:nvPr userDrawn="1"/>
        </p:nvSpPr>
        <p:spPr bwMode="auto">
          <a:xfrm>
            <a:off x="3320892" y="5538471"/>
            <a:ext cx="1610140" cy="13541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1" compatLnSpc="1">
            <a:prstTxWarp prst="textNoShape">
              <a:avLst/>
            </a:prstTxWarp>
            <a:noAutofit/>
          </a:bodyPr>
          <a:lstStyle>
            <a:lvl1pPr marL="342900" indent="-342900" algn="l" defTabSz="457200" rtl="0" eaLnBrk="1" fontAlgn="base" hangingPunct="1">
              <a:spcBef>
                <a:spcPct val="20000"/>
              </a:spcBef>
              <a:spcAft>
                <a:spcPct val="0"/>
              </a:spcAft>
              <a:buFont typeface="Arial" pitchFamily="34" charset="0"/>
              <a:buChar char="•"/>
              <a:defRPr sz="3200" kern="1200">
                <a:solidFill>
                  <a:srgbClr val="2A2A7E"/>
                </a:solidFill>
                <a:latin typeface="+mn-lt"/>
                <a:ea typeface="MS PGothic" pitchFamily="34" charset="-128"/>
                <a:cs typeface="ＭＳ Ｐゴシック" charset="0"/>
              </a:defRPr>
            </a:lvl1pPr>
            <a:lvl2pPr marL="0" indent="0" algn="ctr" defTabSz="457200" rtl="0" eaLnBrk="1" fontAlgn="base" hangingPunct="1">
              <a:spcBef>
                <a:spcPct val="20000"/>
              </a:spcBef>
              <a:spcAft>
                <a:spcPct val="0"/>
              </a:spcAft>
              <a:buFont typeface="Arial" pitchFamily="34" charset="0"/>
              <a:buNone/>
              <a:defRPr sz="1000" b="0" kern="1200" baseline="0">
                <a:solidFill>
                  <a:schemeClr val="bg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rgbClr val="2A2A7E"/>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NZ" sz="1400" b="1" dirty="0" smtClean="0">
                <a:solidFill>
                  <a:schemeClr val="bg1"/>
                </a:solidFill>
              </a:rPr>
              <a:t>Wellington</a:t>
            </a:r>
            <a:endParaRPr lang="en-NZ" sz="1100" b="1" dirty="0" smtClean="0">
              <a:solidFill>
                <a:schemeClr val="bg1"/>
              </a:solidFill>
            </a:endParaRPr>
          </a:p>
          <a:p>
            <a:pPr marL="0" indent="0" algn="ctr">
              <a:buFont typeface="Arial" pitchFamily="34" charset="0"/>
              <a:buNone/>
            </a:pPr>
            <a:r>
              <a:rPr lang="en-NZ" sz="900" dirty="0" smtClean="0">
                <a:solidFill>
                  <a:schemeClr val="bg1"/>
                </a:solidFill>
              </a:rPr>
              <a:t>Level 2, 88 The Terrace</a:t>
            </a:r>
          </a:p>
          <a:p>
            <a:pPr marL="0" indent="0" algn="ctr">
              <a:buFont typeface="Arial" pitchFamily="34" charset="0"/>
              <a:buNone/>
            </a:pPr>
            <a:r>
              <a:rPr lang="en-NZ" sz="900" dirty="0" smtClean="0">
                <a:solidFill>
                  <a:schemeClr val="bg1"/>
                </a:solidFill>
              </a:rPr>
              <a:t>PO Box 10-225</a:t>
            </a:r>
          </a:p>
          <a:p>
            <a:pPr marL="0" indent="0" algn="ctr">
              <a:buFont typeface="Arial" pitchFamily="34" charset="0"/>
              <a:buNone/>
            </a:pPr>
            <a:r>
              <a:rPr lang="en-NZ" sz="900" dirty="0" smtClean="0">
                <a:solidFill>
                  <a:schemeClr val="bg1"/>
                </a:solidFill>
              </a:rPr>
              <a:t>Wellington </a:t>
            </a:r>
          </a:p>
          <a:p>
            <a:pPr marL="0" indent="0" algn="ctr">
              <a:buFont typeface="Arial" pitchFamily="34" charset="0"/>
              <a:buNone/>
            </a:pPr>
            <a:r>
              <a:rPr lang="en-NZ" sz="900" dirty="0" smtClean="0">
                <a:solidFill>
                  <a:schemeClr val="bg1"/>
                </a:solidFill>
              </a:rPr>
              <a:t>New Zealand</a:t>
            </a:r>
          </a:p>
        </p:txBody>
      </p:sp>
      <p:sp>
        <p:nvSpPr>
          <p:cNvPr id="23" name="Text Placeholder 1"/>
          <p:cNvSpPr txBox="1">
            <a:spLocks/>
          </p:cNvSpPr>
          <p:nvPr userDrawn="1"/>
        </p:nvSpPr>
        <p:spPr bwMode="auto">
          <a:xfrm>
            <a:off x="1685023" y="5531675"/>
            <a:ext cx="1610140" cy="13541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1" compatLnSpc="1">
            <a:prstTxWarp prst="textNoShape">
              <a:avLst/>
            </a:prstTxWarp>
            <a:noAutofit/>
          </a:bodyPr>
          <a:lstStyle>
            <a:lvl1pPr marL="342900" indent="-342900" algn="l" defTabSz="457200" rtl="0" eaLnBrk="1" fontAlgn="base" hangingPunct="1">
              <a:spcBef>
                <a:spcPct val="20000"/>
              </a:spcBef>
              <a:spcAft>
                <a:spcPct val="0"/>
              </a:spcAft>
              <a:buFont typeface="Arial" pitchFamily="34" charset="0"/>
              <a:buChar char="•"/>
              <a:defRPr sz="3200" kern="1200">
                <a:solidFill>
                  <a:srgbClr val="2A2A7E"/>
                </a:solidFill>
                <a:latin typeface="+mn-lt"/>
                <a:ea typeface="MS PGothic" pitchFamily="34" charset="-128"/>
                <a:cs typeface="ＭＳ Ｐゴシック" charset="0"/>
              </a:defRPr>
            </a:lvl1pPr>
            <a:lvl2pPr marL="0" indent="0" algn="ctr" defTabSz="457200" rtl="0" eaLnBrk="1" fontAlgn="base" hangingPunct="1">
              <a:spcBef>
                <a:spcPct val="20000"/>
              </a:spcBef>
              <a:spcAft>
                <a:spcPct val="0"/>
              </a:spcAft>
              <a:buFont typeface="Arial" pitchFamily="34" charset="0"/>
              <a:buNone/>
              <a:defRPr sz="1000" b="0" kern="1200" baseline="0">
                <a:solidFill>
                  <a:schemeClr val="bg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rgbClr val="2A2A7E"/>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NZ" sz="1400" b="1" dirty="0" smtClean="0">
                <a:solidFill>
                  <a:schemeClr val="bg1"/>
                </a:solidFill>
              </a:rPr>
              <a:t>Sydney</a:t>
            </a:r>
            <a:endParaRPr lang="en-NZ" sz="1100" b="1" dirty="0" smtClean="0">
              <a:solidFill>
                <a:schemeClr val="bg1"/>
              </a:solidFill>
            </a:endParaRPr>
          </a:p>
          <a:p>
            <a:pPr marL="0" indent="0" algn="ctr">
              <a:buFont typeface="Arial" pitchFamily="34" charset="0"/>
              <a:buNone/>
            </a:pPr>
            <a:r>
              <a:rPr lang="en-NZ" sz="900" dirty="0" smtClean="0">
                <a:solidFill>
                  <a:schemeClr val="bg1"/>
                </a:solidFill>
              </a:rPr>
              <a:t>36 -38 Young Street</a:t>
            </a:r>
          </a:p>
          <a:p>
            <a:pPr marL="0" indent="0" algn="ctr">
              <a:buFont typeface="Arial" pitchFamily="34" charset="0"/>
              <a:buNone/>
            </a:pPr>
            <a:r>
              <a:rPr lang="en-NZ" sz="900" dirty="0" smtClean="0">
                <a:solidFill>
                  <a:schemeClr val="bg1"/>
                </a:solidFill>
              </a:rPr>
              <a:t>Sydney, NSW 2000</a:t>
            </a:r>
          </a:p>
          <a:p>
            <a:pPr marL="0" indent="0" algn="ctr">
              <a:buFont typeface="Arial" pitchFamily="34" charset="0"/>
              <a:buNone/>
            </a:pPr>
            <a:r>
              <a:rPr lang="en-NZ" sz="900" dirty="0" smtClean="0">
                <a:solidFill>
                  <a:schemeClr val="bg1"/>
                </a:solidFill>
              </a:rPr>
              <a:t>Australia</a:t>
            </a:r>
          </a:p>
        </p:txBody>
      </p:sp>
      <p:sp>
        <p:nvSpPr>
          <p:cNvPr id="24" name="Text Placeholder 1"/>
          <p:cNvSpPr txBox="1">
            <a:spLocks/>
          </p:cNvSpPr>
          <p:nvPr userDrawn="1"/>
        </p:nvSpPr>
        <p:spPr bwMode="auto">
          <a:xfrm>
            <a:off x="4967558" y="5531675"/>
            <a:ext cx="1610140" cy="13541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1" compatLnSpc="1">
            <a:prstTxWarp prst="textNoShape">
              <a:avLst/>
            </a:prstTxWarp>
            <a:noAutofit/>
          </a:bodyPr>
          <a:lstStyle>
            <a:lvl1pPr marL="342900" indent="-342900" algn="l" defTabSz="457200" rtl="0" eaLnBrk="1" fontAlgn="base" hangingPunct="1">
              <a:spcBef>
                <a:spcPct val="20000"/>
              </a:spcBef>
              <a:spcAft>
                <a:spcPct val="0"/>
              </a:spcAft>
              <a:buFont typeface="Arial" pitchFamily="34" charset="0"/>
              <a:buChar char="•"/>
              <a:defRPr sz="3200" kern="1200">
                <a:solidFill>
                  <a:srgbClr val="2A2A7E"/>
                </a:solidFill>
                <a:latin typeface="+mn-lt"/>
                <a:ea typeface="MS PGothic" pitchFamily="34" charset="-128"/>
                <a:cs typeface="ＭＳ Ｐゴシック" charset="0"/>
              </a:defRPr>
            </a:lvl1pPr>
            <a:lvl2pPr marL="0" indent="0" algn="ctr" defTabSz="457200" rtl="0" eaLnBrk="1" fontAlgn="base" hangingPunct="1">
              <a:spcBef>
                <a:spcPct val="20000"/>
              </a:spcBef>
              <a:spcAft>
                <a:spcPct val="0"/>
              </a:spcAft>
              <a:buFont typeface="Arial" pitchFamily="34" charset="0"/>
              <a:buNone/>
              <a:defRPr sz="1000" b="0" kern="1200" baseline="0">
                <a:solidFill>
                  <a:schemeClr val="bg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rgbClr val="2A2A7E"/>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NZ" sz="1400" b="1" dirty="0" smtClean="0">
                <a:solidFill>
                  <a:schemeClr val="bg1"/>
                </a:solidFill>
              </a:rPr>
              <a:t>Washington</a:t>
            </a:r>
          </a:p>
          <a:p>
            <a:pPr marL="0" indent="0" algn="ctr">
              <a:buFont typeface="Arial" pitchFamily="34" charset="0"/>
              <a:buNone/>
            </a:pPr>
            <a:r>
              <a:rPr lang="en-NZ" sz="900" dirty="0" smtClean="0">
                <a:solidFill>
                  <a:schemeClr val="bg1"/>
                </a:solidFill>
              </a:rPr>
              <a:t>1747 Pennsylvania Ave NW Suite 1200</a:t>
            </a:r>
          </a:p>
          <a:p>
            <a:pPr marL="0" indent="0" algn="ctr">
              <a:buFont typeface="Arial" pitchFamily="34" charset="0"/>
              <a:buNone/>
            </a:pPr>
            <a:r>
              <a:rPr lang="en-NZ" sz="900" dirty="0" smtClean="0">
                <a:solidFill>
                  <a:schemeClr val="bg1"/>
                </a:solidFill>
              </a:rPr>
              <a:t>Washington DC </a:t>
            </a:r>
          </a:p>
          <a:p>
            <a:pPr marL="0" indent="0" algn="ctr">
              <a:buFont typeface="Arial" pitchFamily="34" charset="0"/>
              <a:buNone/>
            </a:pPr>
            <a:r>
              <a:rPr lang="en-NZ" sz="900" dirty="0" smtClean="0">
                <a:solidFill>
                  <a:schemeClr val="bg1"/>
                </a:solidFill>
              </a:rPr>
              <a:t>20006, USA</a:t>
            </a:r>
          </a:p>
        </p:txBody>
      </p:sp>
      <p:sp>
        <p:nvSpPr>
          <p:cNvPr id="25" name="Text Placeholder 1"/>
          <p:cNvSpPr txBox="1">
            <a:spLocks/>
          </p:cNvSpPr>
          <p:nvPr userDrawn="1"/>
        </p:nvSpPr>
        <p:spPr bwMode="auto">
          <a:xfrm>
            <a:off x="6616292" y="5535198"/>
            <a:ext cx="1610140" cy="13541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1" compatLnSpc="1">
            <a:prstTxWarp prst="textNoShape">
              <a:avLst/>
            </a:prstTxWarp>
            <a:noAutofit/>
          </a:bodyPr>
          <a:lstStyle>
            <a:lvl1pPr marL="342900" indent="-342900" algn="l" defTabSz="457200" rtl="0" eaLnBrk="1" fontAlgn="base" hangingPunct="1">
              <a:spcBef>
                <a:spcPct val="20000"/>
              </a:spcBef>
              <a:spcAft>
                <a:spcPct val="0"/>
              </a:spcAft>
              <a:buFont typeface="Arial" pitchFamily="34" charset="0"/>
              <a:buChar char="•"/>
              <a:defRPr sz="3200" kern="1200">
                <a:solidFill>
                  <a:srgbClr val="2A2A7E"/>
                </a:solidFill>
                <a:latin typeface="+mn-lt"/>
                <a:ea typeface="MS PGothic" pitchFamily="34" charset="-128"/>
                <a:cs typeface="ＭＳ Ｐゴシック" charset="0"/>
              </a:defRPr>
            </a:lvl1pPr>
            <a:lvl2pPr marL="0" indent="0" algn="ctr" defTabSz="457200" rtl="0" eaLnBrk="1" fontAlgn="base" hangingPunct="1">
              <a:spcBef>
                <a:spcPct val="20000"/>
              </a:spcBef>
              <a:spcAft>
                <a:spcPct val="0"/>
              </a:spcAft>
              <a:buFont typeface="Arial" pitchFamily="34" charset="0"/>
              <a:buNone/>
              <a:defRPr sz="1000" b="0" kern="1200" baseline="0">
                <a:solidFill>
                  <a:schemeClr val="bg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rgbClr val="2A2A7E"/>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NZ" sz="1400" b="1" dirty="0" smtClean="0">
                <a:solidFill>
                  <a:schemeClr val="bg1"/>
                </a:solidFill>
              </a:rPr>
              <a:t>New York</a:t>
            </a:r>
          </a:p>
          <a:p>
            <a:pPr marL="0" indent="0" algn="ctr">
              <a:buFont typeface="Arial" pitchFamily="34" charset="0"/>
              <a:buNone/>
            </a:pPr>
            <a:r>
              <a:rPr lang="en-NZ" sz="900" dirty="0" smtClean="0">
                <a:solidFill>
                  <a:schemeClr val="bg1"/>
                </a:solidFill>
              </a:rPr>
              <a:t>200 Park Avenue </a:t>
            </a:r>
          </a:p>
          <a:p>
            <a:pPr marL="0" indent="0" algn="ctr">
              <a:buFont typeface="Arial" pitchFamily="34" charset="0"/>
              <a:buNone/>
            </a:pPr>
            <a:r>
              <a:rPr lang="en-NZ" sz="900" dirty="0" smtClean="0">
                <a:solidFill>
                  <a:schemeClr val="bg1"/>
                </a:solidFill>
              </a:rPr>
              <a:t>Suite 1744</a:t>
            </a:r>
          </a:p>
          <a:p>
            <a:pPr marL="0" indent="0" algn="ctr">
              <a:buFont typeface="Arial" pitchFamily="34" charset="0"/>
              <a:buNone/>
            </a:pPr>
            <a:r>
              <a:rPr lang="en-NZ" sz="900" dirty="0" smtClean="0">
                <a:solidFill>
                  <a:schemeClr val="bg1"/>
                </a:solidFill>
              </a:rPr>
              <a:t>New York, NY </a:t>
            </a:r>
          </a:p>
          <a:p>
            <a:pPr marL="0" indent="0" algn="ctr">
              <a:buFont typeface="Arial" pitchFamily="34" charset="0"/>
              <a:buNone/>
            </a:pPr>
            <a:r>
              <a:rPr lang="en-NZ" sz="900" dirty="0" smtClean="0">
                <a:solidFill>
                  <a:schemeClr val="bg1"/>
                </a:solidFill>
              </a:rPr>
              <a:t>10166, USA</a:t>
            </a:r>
          </a:p>
        </p:txBody>
      </p:sp>
      <p:sp>
        <p:nvSpPr>
          <p:cNvPr id="26" name="Text Placeholder 1"/>
          <p:cNvSpPr txBox="1">
            <a:spLocks/>
          </p:cNvSpPr>
          <p:nvPr userDrawn="1"/>
        </p:nvSpPr>
        <p:spPr bwMode="auto">
          <a:xfrm>
            <a:off x="8252161" y="5535198"/>
            <a:ext cx="1610140" cy="13541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1" compatLnSpc="1">
            <a:prstTxWarp prst="textNoShape">
              <a:avLst/>
            </a:prstTxWarp>
            <a:noAutofit/>
          </a:bodyPr>
          <a:lstStyle>
            <a:lvl1pPr marL="342900" indent="-342900" algn="l" defTabSz="457200" rtl="0" eaLnBrk="1" fontAlgn="base" hangingPunct="1">
              <a:spcBef>
                <a:spcPct val="20000"/>
              </a:spcBef>
              <a:spcAft>
                <a:spcPct val="0"/>
              </a:spcAft>
              <a:buFont typeface="Arial" pitchFamily="34" charset="0"/>
              <a:buChar char="•"/>
              <a:defRPr sz="3200" kern="1200">
                <a:solidFill>
                  <a:srgbClr val="2A2A7E"/>
                </a:solidFill>
                <a:latin typeface="+mn-lt"/>
                <a:ea typeface="MS PGothic" pitchFamily="34" charset="-128"/>
                <a:cs typeface="ＭＳ Ｐゴシック" charset="0"/>
              </a:defRPr>
            </a:lvl1pPr>
            <a:lvl2pPr marL="0" indent="0" algn="ctr" defTabSz="457200" rtl="0" eaLnBrk="1" fontAlgn="base" hangingPunct="1">
              <a:spcBef>
                <a:spcPct val="20000"/>
              </a:spcBef>
              <a:spcAft>
                <a:spcPct val="0"/>
              </a:spcAft>
              <a:buFont typeface="Arial" pitchFamily="34" charset="0"/>
              <a:buNone/>
              <a:defRPr sz="1000" b="0" kern="1200" baseline="0">
                <a:solidFill>
                  <a:schemeClr val="bg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rgbClr val="2A2A7E"/>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s-ES_tradnl" sz="1400" b="1" noProof="0" dirty="0" smtClean="0">
                <a:solidFill>
                  <a:schemeClr val="bg1"/>
                </a:solidFill>
              </a:rPr>
              <a:t>Bogotá</a:t>
            </a:r>
            <a:endParaRPr lang="es-ES_tradnl" sz="1100" b="1" noProof="0" dirty="0" smtClean="0">
              <a:solidFill>
                <a:schemeClr val="bg1"/>
              </a:solidFill>
            </a:endParaRPr>
          </a:p>
          <a:p>
            <a:pPr marL="0" indent="0" algn="ctr">
              <a:buFont typeface="Arial" pitchFamily="34" charset="0"/>
              <a:buNone/>
            </a:pPr>
            <a:r>
              <a:rPr lang="es-ES_tradnl" sz="900" noProof="0" dirty="0" smtClean="0">
                <a:solidFill>
                  <a:schemeClr val="bg1"/>
                </a:solidFill>
              </a:rPr>
              <a:t>Carrera 7 No. 99-53</a:t>
            </a:r>
          </a:p>
          <a:p>
            <a:pPr marL="0" indent="0" algn="ctr">
              <a:buFont typeface="Arial" pitchFamily="34" charset="0"/>
              <a:buNone/>
            </a:pPr>
            <a:r>
              <a:rPr lang="es-ES_tradnl" sz="900" noProof="0" dirty="0" smtClean="0">
                <a:solidFill>
                  <a:schemeClr val="bg1"/>
                </a:solidFill>
              </a:rPr>
              <a:t>Torre 1, Oficina 1424</a:t>
            </a:r>
          </a:p>
          <a:p>
            <a:pPr marL="0" indent="0" algn="ctr">
              <a:buFont typeface="Arial" pitchFamily="34" charset="0"/>
              <a:buNone/>
            </a:pPr>
            <a:r>
              <a:rPr lang="es-ES_tradnl" sz="900" noProof="0" dirty="0" smtClean="0">
                <a:solidFill>
                  <a:schemeClr val="bg1"/>
                </a:solidFill>
              </a:rPr>
              <a:t>Bogotá</a:t>
            </a:r>
          </a:p>
          <a:p>
            <a:pPr marL="0" indent="0" algn="ctr">
              <a:buFont typeface="Arial" pitchFamily="34" charset="0"/>
              <a:buNone/>
            </a:pPr>
            <a:r>
              <a:rPr lang="es-ES_tradnl" sz="900" noProof="0" dirty="0" smtClean="0">
                <a:solidFill>
                  <a:schemeClr val="bg1"/>
                </a:solidFill>
              </a:rPr>
              <a:t>Colombia</a:t>
            </a:r>
            <a:endParaRPr lang="es-ES_tradnl" sz="900" noProof="0" dirty="0">
              <a:solidFill>
                <a:schemeClr val="bg1"/>
              </a:solidFill>
            </a:endParaRPr>
          </a:p>
        </p:txBody>
      </p:sp>
      <p:sp>
        <p:nvSpPr>
          <p:cNvPr id="8" name="Text Placeholder 7"/>
          <p:cNvSpPr>
            <a:spLocks noGrp="1"/>
          </p:cNvSpPr>
          <p:nvPr>
            <p:ph type="body" sz="quarter" idx="21" hasCustomPrompt="1"/>
          </p:nvPr>
        </p:nvSpPr>
        <p:spPr>
          <a:xfrm>
            <a:off x="2038848" y="1187451"/>
            <a:ext cx="5802577" cy="4030935"/>
          </a:xfrm>
        </p:spPr>
        <p:txBody>
          <a:bodyPr wrap="square" anchor="ctr"/>
          <a:lstStyle>
            <a:lvl1pPr marL="0" indent="0" algn="ctr">
              <a:buNone/>
              <a:defRPr sz="2000" b="0" i="0" baseline="0"/>
            </a:lvl1pPr>
            <a:lvl2pPr marL="0" marR="0" indent="0" algn="ctr" defTabSz="457200" rtl="0" eaLnBrk="1" fontAlgn="base" latinLnBrk="0" hangingPunct="1">
              <a:lnSpc>
                <a:spcPct val="100000"/>
              </a:lnSpc>
              <a:spcBef>
                <a:spcPct val="20000"/>
              </a:spcBef>
              <a:spcAft>
                <a:spcPct val="0"/>
              </a:spcAft>
              <a:buClrTx/>
              <a:buSzTx/>
              <a:buFont typeface="Arial" pitchFamily="34" charset="0"/>
              <a:buNone/>
              <a:tabLst/>
              <a:defRPr sz="1600" b="0" baseline="0">
                <a:solidFill>
                  <a:srgbClr val="002060"/>
                </a:solidFill>
                <a:latin typeface="+mn-lt"/>
              </a:defRPr>
            </a:lvl2pPr>
            <a:lvl3pPr marL="0" marR="0" indent="0" algn="ctr" defTabSz="457200" rtl="0" eaLnBrk="1" fontAlgn="base" latinLnBrk="0" hangingPunct="1">
              <a:lnSpc>
                <a:spcPct val="100000"/>
              </a:lnSpc>
              <a:spcBef>
                <a:spcPct val="20000"/>
              </a:spcBef>
              <a:spcAft>
                <a:spcPct val="0"/>
              </a:spcAft>
              <a:buClrTx/>
              <a:buSzTx/>
              <a:buFontTx/>
              <a:buNone/>
              <a:tabLst/>
              <a:defRPr sz="1400"/>
            </a:lvl3pPr>
            <a:lvl4pPr marL="1371600" indent="0" algn="ctr">
              <a:buNone/>
              <a:defRPr/>
            </a:lvl4pPr>
            <a:lvl5pPr marL="0" indent="0" algn="ctr">
              <a:lnSpc>
                <a:spcPct val="100000"/>
              </a:lnSpc>
              <a:buNone/>
              <a:defRPr sz="1400"/>
            </a:lvl5pPr>
          </a:lstStyle>
          <a:p>
            <a:pPr marL="0" marR="0" lvl="1" indent="0" algn="ctr" defTabSz="457200" rtl="0" eaLnBrk="1" fontAlgn="base" latinLnBrk="0" hangingPunct="1">
              <a:lnSpc>
                <a:spcPct val="100000"/>
              </a:lnSpc>
              <a:spcBef>
                <a:spcPct val="20000"/>
              </a:spcBef>
              <a:spcAft>
                <a:spcPct val="0"/>
              </a:spcAft>
              <a:buClrTx/>
              <a:buSzTx/>
              <a:buFont typeface="Arial" pitchFamily="34" charset="0"/>
              <a:buNone/>
              <a:tabLst/>
              <a:defRPr/>
            </a:pPr>
            <a:r>
              <a:rPr lang="en-US" dirty="0" smtClean="0"/>
              <a:t>[Main Contact Name]</a:t>
            </a:r>
            <a:br>
              <a:rPr lang="en-US" dirty="0" smtClean="0"/>
            </a:br>
            <a:r>
              <a:rPr lang="en-US" dirty="0" smtClean="0"/>
              <a:t>[Title]</a:t>
            </a:r>
            <a:br>
              <a:rPr lang="en-US" dirty="0" smtClean="0"/>
            </a:br>
            <a:r>
              <a:rPr lang="en-US" dirty="0" smtClean="0"/>
              <a:t>Castalia</a:t>
            </a:r>
            <a:br>
              <a:rPr lang="en-US" dirty="0" smtClean="0"/>
            </a:br>
            <a:r>
              <a:rPr lang="en-US" dirty="0" smtClean="0"/>
              <a:t/>
            </a:r>
            <a:br>
              <a:rPr lang="en-US" dirty="0" smtClean="0"/>
            </a:br>
            <a:r>
              <a:rPr lang="en-US" dirty="0" smtClean="0"/>
              <a:t>[Address details]</a:t>
            </a:r>
            <a:br>
              <a:rPr lang="en-US" dirty="0" smtClean="0"/>
            </a:br>
            <a:r>
              <a:rPr lang="en-US" dirty="0" smtClean="0"/>
              <a:t>[Address details]</a:t>
            </a:r>
            <a:br>
              <a:rPr lang="en-US" dirty="0" smtClean="0"/>
            </a:br>
            <a:r>
              <a:rPr lang="en-US" dirty="0" smtClean="0"/>
              <a:t/>
            </a:r>
            <a:br>
              <a:rPr lang="en-US" dirty="0" smtClean="0"/>
            </a:br>
            <a:r>
              <a:rPr lang="en-US" dirty="0" smtClean="0"/>
              <a:t>[Phone Number]</a:t>
            </a:r>
            <a:br>
              <a:rPr lang="en-US" dirty="0" smtClean="0"/>
            </a:br>
            <a:r>
              <a:rPr lang="en-US" dirty="0" smtClean="0"/>
              <a:t>[Mobile Number]</a:t>
            </a:r>
            <a:br>
              <a:rPr lang="en-US" dirty="0" smtClean="0"/>
            </a:br>
            <a:r>
              <a:rPr lang="en-US" dirty="0" smtClean="0"/>
              <a:t/>
            </a:r>
            <a:br>
              <a:rPr lang="en-US" dirty="0" smtClean="0"/>
            </a:br>
            <a:r>
              <a:rPr lang="en-US" dirty="0" smtClean="0"/>
              <a:t>[email address]</a:t>
            </a:r>
            <a:br>
              <a:rPr lang="en-US" dirty="0" smtClean="0"/>
            </a:br>
            <a:r>
              <a:rPr lang="en-US" dirty="0" err="1" smtClean="0"/>
              <a:t>www.castalia-advisors.com</a:t>
            </a:r>
            <a:endParaRPr lang="en-US" dirty="0" smtClean="0"/>
          </a:p>
        </p:txBody>
      </p:sp>
      <p:sp>
        <p:nvSpPr>
          <p:cNvPr id="29" name="Text Placeholder 1"/>
          <p:cNvSpPr txBox="1">
            <a:spLocks/>
          </p:cNvSpPr>
          <p:nvPr userDrawn="1"/>
        </p:nvSpPr>
        <p:spPr bwMode="auto">
          <a:xfrm>
            <a:off x="74883" y="5531644"/>
            <a:ext cx="1610140" cy="13541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1" compatLnSpc="1">
            <a:prstTxWarp prst="textNoShape">
              <a:avLst/>
            </a:prstTxWarp>
            <a:noAutofit/>
          </a:bodyPr>
          <a:lstStyle>
            <a:lvl1pPr marL="342900" indent="-342900" algn="l" defTabSz="457200" rtl="0" eaLnBrk="1" fontAlgn="base" hangingPunct="1">
              <a:spcBef>
                <a:spcPct val="20000"/>
              </a:spcBef>
              <a:spcAft>
                <a:spcPct val="0"/>
              </a:spcAft>
              <a:buFont typeface="Arial" pitchFamily="34" charset="0"/>
              <a:buChar char="•"/>
              <a:defRPr sz="3200" kern="1200">
                <a:solidFill>
                  <a:srgbClr val="2A2A7E"/>
                </a:solidFill>
                <a:latin typeface="+mn-lt"/>
                <a:ea typeface="MS PGothic" pitchFamily="34" charset="-128"/>
                <a:cs typeface="ＭＳ Ｐゴシック" charset="0"/>
              </a:defRPr>
            </a:lvl1pPr>
            <a:lvl2pPr marL="0" indent="0" algn="ctr" defTabSz="457200" rtl="0" eaLnBrk="1" fontAlgn="base" hangingPunct="1">
              <a:spcBef>
                <a:spcPct val="20000"/>
              </a:spcBef>
              <a:spcAft>
                <a:spcPct val="0"/>
              </a:spcAft>
              <a:buFont typeface="Arial" pitchFamily="34" charset="0"/>
              <a:buNone/>
              <a:defRPr sz="1000" b="0" kern="1200" baseline="0">
                <a:solidFill>
                  <a:schemeClr val="bg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rgbClr val="2A2A7E"/>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NZ" sz="1400" b="1" dirty="0" smtClean="0">
                <a:solidFill>
                  <a:schemeClr val="bg1"/>
                </a:solidFill>
              </a:rPr>
              <a:t>Paris</a:t>
            </a:r>
            <a:endParaRPr lang="en-NZ" sz="1100" b="1" dirty="0" smtClean="0">
              <a:solidFill>
                <a:schemeClr val="bg1"/>
              </a:solidFill>
            </a:endParaRPr>
          </a:p>
          <a:p>
            <a:pPr marL="0" indent="0" algn="ctr">
              <a:buFont typeface="Arial" pitchFamily="34" charset="0"/>
              <a:buNone/>
            </a:pPr>
            <a:r>
              <a:rPr lang="en-NZ" sz="900" dirty="0" smtClean="0">
                <a:solidFill>
                  <a:schemeClr val="bg1"/>
                </a:solidFill>
              </a:rPr>
              <a:t>7</a:t>
            </a:r>
            <a:r>
              <a:rPr lang="en-NZ" sz="900" baseline="0" dirty="0" smtClean="0">
                <a:solidFill>
                  <a:schemeClr val="bg1"/>
                </a:solidFill>
              </a:rPr>
              <a:t> Rue Claude </a:t>
            </a:r>
            <a:r>
              <a:rPr lang="en-NZ" sz="900" baseline="0" dirty="0" err="1" smtClean="0">
                <a:solidFill>
                  <a:schemeClr val="bg1"/>
                </a:solidFill>
              </a:rPr>
              <a:t>Chahu</a:t>
            </a:r>
            <a:endParaRPr lang="en-NZ" sz="900" baseline="0" dirty="0" smtClean="0">
              <a:solidFill>
                <a:schemeClr val="bg1"/>
              </a:solidFill>
            </a:endParaRPr>
          </a:p>
          <a:p>
            <a:pPr marL="0" indent="0" algn="ctr">
              <a:buFont typeface="Arial" pitchFamily="34" charset="0"/>
              <a:buNone/>
            </a:pPr>
            <a:r>
              <a:rPr lang="en-NZ" sz="900" dirty="0" smtClean="0">
                <a:solidFill>
                  <a:schemeClr val="bg1"/>
                </a:solidFill>
              </a:rPr>
              <a:t>75116 Paris</a:t>
            </a:r>
          </a:p>
          <a:p>
            <a:pPr marL="0" indent="0" algn="ctr">
              <a:buFont typeface="Arial" pitchFamily="34" charset="0"/>
              <a:buNone/>
            </a:pPr>
            <a:r>
              <a:rPr lang="en-NZ" sz="900" dirty="0" smtClean="0">
                <a:solidFill>
                  <a:schemeClr val="bg1"/>
                </a:solidFill>
              </a:rPr>
              <a:t>France</a:t>
            </a:r>
          </a:p>
        </p:txBody>
      </p:sp>
    </p:spTree>
    <p:extLst>
      <p:ext uri="{BB962C8B-B14F-4D97-AF65-F5344CB8AC3E}">
        <p14:creationId xmlns:p14="http://schemas.microsoft.com/office/powerpoint/2010/main" val="33606455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NZ" dirty="0" smtClean="0"/>
          </a:p>
        </p:txBody>
      </p:sp>
      <p:sp>
        <p:nvSpPr>
          <p:cNvPr id="1027" name="Text Placeholder 2"/>
          <p:cNvSpPr>
            <a:spLocks noGrp="1"/>
          </p:cNvSpPr>
          <p:nvPr>
            <p:ph type="body" idx="1"/>
          </p:nvPr>
        </p:nvSpPr>
        <p:spPr bwMode="auto">
          <a:xfrm>
            <a:off x="495300" y="1600201"/>
            <a:ext cx="8915400" cy="4525963"/>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p:txBody>
      </p:sp>
      <p:sp>
        <p:nvSpPr>
          <p:cNvPr id="4" name="Date Placeholder 3"/>
          <p:cNvSpPr>
            <a:spLocks noGrp="1"/>
          </p:cNvSpPr>
          <p:nvPr>
            <p:ph type="dt" sz="half" idx="2"/>
          </p:nvPr>
        </p:nvSpPr>
        <p:spPr>
          <a:xfrm>
            <a:off x="495300" y="6356351"/>
            <a:ext cx="23114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endParaRPr lang="en-NZ" dirty="0"/>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dirty="0"/>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000090"/>
                </a:solidFill>
              </a:defRPr>
            </a:lvl1pPr>
          </a:lstStyle>
          <a:p>
            <a:fld id="{5E74316C-E23F-428A-8567-06E5DA18F3DA}" type="slidenum">
              <a:rPr lang="en-NZ"/>
              <a:pPr/>
              <a:t>‹#›</a:t>
            </a:fld>
            <a:endParaRPr lang="en-NZ" dirty="0"/>
          </a:p>
        </p:txBody>
      </p:sp>
    </p:spTree>
  </p:cSld>
  <p:clrMap bg1="lt1" tx1="dk1" bg2="lt2" tx2="dk2" accent1="accent1" accent2="accent2" accent3="accent3" accent4="accent4" accent5="accent5" accent6="accent6" hlink="hlink" folHlink="folHlink"/>
  <p:sldLayoutIdLst>
    <p:sldLayoutId id="2147483690" r:id="rId1"/>
    <p:sldLayoutId id="2147483710" r:id="rId2"/>
    <p:sldLayoutId id="2147483702" r:id="rId3"/>
    <p:sldLayoutId id="2147483708" r:id="rId4"/>
    <p:sldLayoutId id="2147483691" r:id="rId5"/>
    <p:sldLayoutId id="2147483687" r:id="rId6"/>
    <p:sldLayoutId id="2147483696" r:id="rId7"/>
    <p:sldLayoutId id="2147483697" r:id="rId8"/>
  </p:sldLayoutIdLst>
  <p:timing>
    <p:tnLst>
      <p:par>
        <p:cTn id="1" dur="indefinite" restart="never" nodeType="tmRoot"/>
      </p:par>
    </p:tnLst>
  </p:timing>
  <p:hf hdr="0" ftr="0" dt="0"/>
  <p:txStyles>
    <p:titleStyle>
      <a:lvl1pPr algn="ctr" defTabSz="457200" rtl="0" eaLnBrk="1" fontAlgn="base" hangingPunct="1">
        <a:spcBef>
          <a:spcPct val="0"/>
        </a:spcBef>
        <a:spcAft>
          <a:spcPct val="0"/>
        </a:spcAft>
        <a:defRPr sz="4400" kern="1200">
          <a:solidFill>
            <a:schemeClr val="bg1"/>
          </a:solidFill>
          <a:latin typeface="+mj-lt"/>
          <a:ea typeface="MS PGothic" pitchFamily="34" charset="-128"/>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pitchFamily="34" charset="0"/>
        <a:buChar char="•"/>
        <a:defRPr sz="2800" kern="1200">
          <a:solidFill>
            <a:srgbClr val="002060"/>
          </a:solidFill>
          <a:latin typeface="+mn-lt"/>
          <a:ea typeface="MS PGothic" pitchFamily="34" charset="-128"/>
          <a:cs typeface="ＭＳ Ｐゴシック" charset="0"/>
        </a:defRPr>
      </a:lvl1pPr>
      <a:lvl2pPr marL="742950" indent="-285750" algn="l" defTabSz="457200" rtl="0" eaLnBrk="1" fontAlgn="base" hangingPunct="1">
        <a:spcBef>
          <a:spcPct val="20000"/>
        </a:spcBef>
        <a:spcAft>
          <a:spcPct val="0"/>
        </a:spcAft>
        <a:buFont typeface="Arial" pitchFamily="34" charset="0"/>
        <a:buChar char="–"/>
        <a:defRPr sz="2400" kern="1200">
          <a:solidFill>
            <a:srgbClr val="002060"/>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000" kern="1200">
          <a:solidFill>
            <a:srgbClr val="002060"/>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1800" kern="1200">
          <a:solidFill>
            <a:srgbClr val="002060"/>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hyperlink" Target="mailto:Alex.Sundakov@castalia-advisors.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14360" y="3195915"/>
            <a:ext cx="9634274" cy="622300"/>
          </a:xfrm>
        </p:spPr>
        <p:txBody>
          <a:bodyPr>
            <a:noAutofit/>
          </a:bodyPr>
          <a:lstStyle/>
          <a:p>
            <a:r>
              <a:rPr lang="en-NZ" sz="3000" dirty="0" smtClean="0"/>
              <a:t>Institutional Framework for Implementing Myanmar’s NEP</a:t>
            </a:r>
          </a:p>
          <a:p>
            <a:r>
              <a:rPr lang="en-NZ" sz="2600" dirty="0" smtClean="0">
                <a:solidFill>
                  <a:schemeClr val="accent6"/>
                </a:solidFill>
              </a:rPr>
              <a:t> </a:t>
            </a:r>
            <a:r>
              <a:rPr lang="en-NZ" sz="2600" dirty="0" smtClean="0"/>
              <a:t>Interim Options and Recommendations</a:t>
            </a:r>
            <a:endParaRPr lang="en-NZ" sz="2600" dirty="0"/>
          </a:p>
        </p:txBody>
      </p:sp>
      <p:sp>
        <p:nvSpPr>
          <p:cNvPr id="7" name="Text Placeholder 6"/>
          <p:cNvSpPr>
            <a:spLocks noGrp="1"/>
          </p:cNvSpPr>
          <p:nvPr>
            <p:ph type="body" sz="quarter" idx="11"/>
          </p:nvPr>
        </p:nvSpPr>
        <p:spPr/>
        <p:txBody>
          <a:bodyPr/>
          <a:lstStyle/>
          <a:p>
            <a:r>
              <a:rPr lang="en-NZ" dirty="0" smtClean="0"/>
              <a:t>Alex Sundakov, March 2014</a:t>
            </a:r>
            <a:endParaRPr lang="en-NZ" dirty="0"/>
          </a:p>
        </p:txBody>
      </p:sp>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3096" y="4394200"/>
            <a:ext cx="2336800" cy="1554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5725" y="4367944"/>
            <a:ext cx="2200275" cy="1575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4053" b="4387"/>
          <a:stretch/>
        </p:blipFill>
        <p:spPr bwMode="auto">
          <a:xfrm>
            <a:off x="5959366" y="4398032"/>
            <a:ext cx="2017986" cy="1545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C:\Users\riddhima.CASTALIA\Dropbox\Myanmar NEP sharebox\from Castalia\Photos - Feb NPD Trip\IMG_0766.JPG"/>
          <p:cNvPicPr>
            <a:picLocks noChangeAspect="1" noChangeArrowheads="1"/>
          </p:cNvPicPr>
          <p:nvPr/>
        </p:nvPicPr>
        <p:blipFill rotWithShape="1">
          <a:blip r:embed="rId6">
            <a:extLst>
              <a:ext uri="{28A0092B-C50C-407E-A947-70E740481C1C}">
                <a14:useLocalDpi xmlns:a14="http://schemas.microsoft.com/office/drawing/2010/main" val="0"/>
              </a:ext>
            </a:extLst>
          </a:blip>
          <a:srcRect l="1479"/>
          <a:stretch/>
        </p:blipFill>
        <p:spPr bwMode="auto">
          <a:xfrm>
            <a:off x="0" y="4398032"/>
            <a:ext cx="2030277" cy="154556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riddhima.CASTALIA\Dropbox\Myanmar NEP sharebox\from Castalia\Photos - Feb NPD Trip\IMG_0673.JPG"/>
          <p:cNvPicPr>
            <a:picLocks noChangeAspect="1" noChangeArrowheads="1"/>
          </p:cNvPicPr>
          <p:nvPr/>
        </p:nvPicPr>
        <p:blipFill rotWithShape="1">
          <a:blip r:embed="rId7">
            <a:extLst>
              <a:ext uri="{28A0092B-C50C-407E-A947-70E740481C1C}">
                <a14:useLocalDpi xmlns:a14="http://schemas.microsoft.com/office/drawing/2010/main" val="0"/>
              </a:ext>
            </a:extLst>
          </a:blip>
          <a:srcRect t="23447"/>
          <a:stretch/>
        </p:blipFill>
        <p:spPr bwMode="auto">
          <a:xfrm>
            <a:off x="1971040" y="4392613"/>
            <a:ext cx="1652055" cy="1550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91086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1248" y="378698"/>
            <a:ext cx="10355282" cy="485775"/>
          </a:xfrm>
        </p:spPr>
        <p:txBody>
          <a:bodyPr/>
          <a:lstStyle/>
          <a:p>
            <a:r>
              <a:rPr lang="en-US" dirty="0" smtClean="0"/>
              <a:t>This can be achieved by…</a:t>
            </a:r>
            <a:endParaRPr lang="en-US" dirty="0"/>
          </a:p>
        </p:txBody>
      </p:sp>
      <p:sp>
        <p:nvSpPr>
          <p:cNvPr id="4" name="Slide Number Placeholder 3"/>
          <p:cNvSpPr>
            <a:spLocks noGrp="1"/>
          </p:cNvSpPr>
          <p:nvPr>
            <p:ph type="sldNum" sz="quarter" idx="16"/>
          </p:nvPr>
        </p:nvSpPr>
        <p:spPr>
          <a:xfrm>
            <a:off x="4197443" y="6492875"/>
            <a:ext cx="2311400" cy="365125"/>
          </a:xfrm>
        </p:spPr>
        <p:txBody>
          <a:bodyPr/>
          <a:lstStyle/>
          <a:p>
            <a:fld id="{5E74316C-E23F-428A-8567-06E5DA18F3DA}" type="slidenum">
              <a:rPr lang="en-NZ" smtClean="0"/>
              <a:pPr/>
              <a:t>9</a:t>
            </a:fld>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12985"/>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2"/>
                </a:solidFill>
                <a:cs typeface="Arial" pitchFamily="34" charset="0"/>
              </a:rPr>
              <a:t>Program level </a:t>
            </a:r>
            <a:r>
              <a:rPr lang="en-US" sz="2000" b="1" dirty="0">
                <a:solidFill>
                  <a:schemeClr val="tx2"/>
                </a:solidFill>
                <a:cs typeface="Arial" pitchFamily="34" charset="0"/>
              </a:rPr>
              <a:t>m</a:t>
            </a:r>
            <a:r>
              <a:rPr lang="en-US" sz="2000" b="1" dirty="0" smtClean="0">
                <a:solidFill>
                  <a:schemeClr val="tx2"/>
                </a:solidFill>
                <a:cs typeface="Arial" pitchFamily="34" charset="0"/>
              </a:rPr>
              <a:t>anagement and coordination </a:t>
            </a:r>
            <a:endParaRPr lang="en-US" sz="2000" b="1" dirty="0">
              <a:solidFill>
                <a:schemeClr val="tx2"/>
              </a:solidFill>
              <a:cs typeface="Arial" pitchFamily="34" charset="0"/>
            </a:endParaRP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cxnSp>
        <p:nvCxnSpPr>
          <p:cNvPr id="13" name="Straight Connector 12"/>
          <p:cNvCxnSpPr>
            <a:endCxn id="11" idx="4"/>
          </p:cNvCxnSpPr>
          <p:nvPr/>
        </p:nvCxnSpPr>
        <p:spPr>
          <a:xfrm flipV="1">
            <a:off x="1341914" y="1489789"/>
            <a:ext cx="320859" cy="410263"/>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0"/>
          </p:cNvCxnSpPr>
          <p:nvPr/>
        </p:nvCxnSpPr>
        <p:spPr>
          <a:xfrm flipV="1">
            <a:off x="1246909" y="1063508"/>
            <a:ext cx="415864" cy="206904"/>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bwMode="auto">
          <a:xfrm>
            <a:off x="1830660" y="2758967"/>
            <a:ext cx="7716469" cy="2538248"/>
          </a:xfrm>
          <a:prstGeom prst="roundRect">
            <a:avLst/>
          </a:prstGeom>
          <a:noFill/>
          <a:ln w="19050" cap="flat" cmpd="sng" algn="ctr">
            <a:solidFill>
              <a:schemeClr val="bg2">
                <a:lumMod val="2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sp>
        <p:nvSpPr>
          <p:cNvPr id="42" name="TextBox 41"/>
          <p:cNvSpPr txBox="1"/>
          <p:nvPr/>
        </p:nvSpPr>
        <p:spPr>
          <a:xfrm>
            <a:off x="2081050" y="3040244"/>
            <a:ext cx="7305322" cy="2015936"/>
          </a:xfrm>
          <a:prstGeom prst="rect">
            <a:avLst/>
          </a:prstGeom>
          <a:noFill/>
        </p:spPr>
        <p:txBody>
          <a:bodyPr wrap="square" rtlCol="0">
            <a:spAutoFit/>
          </a:bodyPr>
          <a:lstStyle/>
          <a:p>
            <a:pPr marR="0" lvl="0">
              <a:spcBef>
                <a:spcPts val="0"/>
              </a:spcBef>
              <a:spcAft>
                <a:spcPts val="600"/>
              </a:spcAft>
              <a:tabLst>
                <a:tab pos="228600" algn="l"/>
                <a:tab pos="637540" algn="l"/>
              </a:tabLst>
            </a:pPr>
            <a:r>
              <a:rPr lang="en-US" sz="2400" b="1" dirty="0" smtClean="0">
                <a:solidFill>
                  <a:schemeClr val="tx2"/>
                </a:solidFill>
                <a:latin typeface="+mn-lt"/>
                <a:ea typeface="Times New Roman"/>
                <a:cs typeface="Times New Roman"/>
              </a:rPr>
              <a:t>Recommendation: </a:t>
            </a:r>
          </a:p>
          <a:p>
            <a:pPr marR="0" lvl="0">
              <a:spcBef>
                <a:spcPts val="0"/>
              </a:spcBef>
              <a:spcAft>
                <a:spcPts val="600"/>
              </a:spcAft>
              <a:tabLst>
                <a:tab pos="228600" algn="l"/>
                <a:tab pos="637540" algn="l"/>
              </a:tabLst>
            </a:pPr>
            <a:r>
              <a:rPr lang="en-US" sz="2400" dirty="0" smtClean="0">
                <a:solidFill>
                  <a:schemeClr val="tx2"/>
                </a:solidFill>
                <a:latin typeface="+mn-lt"/>
                <a:ea typeface="Times New Roman"/>
                <a:cs typeface="Times New Roman"/>
              </a:rPr>
              <a:t>Create/Assign </a:t>
            </a:r>
            <a:r>
              <a:rPr lang="en-US" sz="2400" dirty="0" smtClean="0">
                <a:solidFill>
                  <a:schemeClr val="tx2"/>
                </a:solidFill>
                <a:effectLst/>
                <a:latin typeface="+mn-lt"/>
                <a:ea typeface="Times New Roman"/>
                <a:cs typeface="Times New Roman"/>
              </a:rPr>
              <a:t>an entity to manage and coordinate the NEP. This entity woul</a:t>
            </a:r>
            <a:r>
              <a:rPr lang="en-US" sz="2400" dirty="0" smtClean="0">
                <a:solidFill>
                  <a:schemeClr val="tx2"/>
                </a:solidFill>
                <a:latin typeface="+mn-lt"/>
                <a:ea typeface="Times New Roman"/>
                <a:cs typeface="Times New Roman"/>
              </a:rPr>
              <a:t>d </a:t>
            </a:r>
            <a:r>
              <a:rPr lang="en-US" sz="2400" dirty="0">
                <a:solidFill>
                  <a:schemeClr val="tx2"/>
                </a:solidFill>
                <a:latin typeface="+mn-lt"/>
                <a:ea typeface="Times New Roman"/>
                <a:cs typeface="Times New Roman"/>
              </a:rPr>
              <a:t>also take ownership of the geospatial, least cost plan and maintain and update it  on an ongoing basis</a:t>
            </a:r>
            <a:endParaRPr lang="en-US" sz="2400" dirty="0">
              <a:solidFill>
                <a:schemeClr val="tx2"/>
              </a:solidFill>
              <a:effectLst/>
              <a:latin typeface="+mn-lt"/>
              <a:ea typeface="Times New Roman"/>
              <a:cs typeface="Times New Roman"/>
            </a:endParaRPr>
          </a:p>
        </p:txBody>
      </p:sp>
      <p:pic>
        <p:nvPicPr>
          <p:cNvPr id="36" name="Picture 5" descr="C:\Users\vishal.CASTALIA\AppData\Local\Microsoft\Windows\Temporary Internet Files\Content.IE5\NIE3PLSO\MC90044132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04118" y="2837783"/>
            <a:ext cx="616955" cy="648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403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1248" y="378698"/>
            <a:ext cx="10355282" cy="485775"/>
          </a:xfrm>
        </p:spPr>
        <p:txBody>
          <a:bodyPr/>
          <a:lstStyle/>
          <a:p>
            <a:r>
              <a:rPr lang="en-US" dirty="0" smtClean="0"/>
              <a:t>Two options for the NEP program manager…</a:t>
            </a:r>
            <a:endParaRPr lang="en-US" dirty="0"/>
          </a:p>
        </p:txBody>
      </p:sp>
      <p:sp>
        <p:nvSpPr>
          <p:cNvPr id="4" name="Slide Number Placeholder 3"/>
          <p:cNvSpPr>
            <a:spLocks noGrp="1"/>
          </p:cNvSpPr>
          <p:nvPr>
            <p:ph type="sldNum" sz="quarter" idx="16"/>
          </p:nvPr>
        </p:nvSpPr>
        <p:spPr>
          <a:xfrm>
            <a:off x="3677110" y="6489700"/>
            <a:ext cx="2311400" cy="365125"/>
          </a:xfrm>
        </p:spPr>
        <p:txBody>
          <a:bodyPr/>
          <a:lstStyle/>
          <a:p>
            <a:fld id="{5E74316C-E23F-428A-8567-06E5DA18F3DA}" type="slidenum">
              <a:rPr lang="en-NZ" smtClean="0"/>
              <a:pPr/>
              <a:t>10</a:t>
            </a:fld>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12985"/>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2"/>
                </a:solidFill>
                <a:cs typeface="Arial" pitchFamily="34" charset="0"/>
              </a:rPr>
              <a:t>Program level </a:t>
            </a:r>
            <a:r>
              <a:rPr lang="en-US" sz="2000" b="1" dirty="0">
                <a:solidFill>
                  <a:schemeClr val="tx2"/>
                </a:solidFill>
                <a:cs typeface="Arial" pitchFamily="34" charset="0"/>
              </a:rPr>
              <a:t>m</a:t>
            </a:r>
            <a:r>
              <a:rPr lang="en-US" sz="2000" b="1" dirty="0" smtClean="0">
                <a:solidFill>
                  <a:schemeClr val="tx2"/>
                </a:solidFill>
                <a:cs typeface="Arial" pitchFamily="34" charset="0"/>
              </a:rPr>
              <a:t>anagement and coordination </a:t>
            </a:r>
            <a:endParaRPr lang="en-US" sz="2000" b="1" dirty="0">
              <a:solidFill>
                <a:schemeClr val="tx2"/>
              </a:solidFill>
              <a:cs typeface="Arial" pitchFamily="34" charset="0"/>
            </a:endParaRP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cxnSp>
        <p:nvCxnSpPr>
          <p:cNvPr id="13" name="Straight Connector 12"/>
          <p:cNvCxnSpPr>
            <a:endCxn id="11" idx="4"/>
          </p:cNvCxnSpPr>
          <p:nvPr/>
        </p:nvCxnSpPr>
        <p:spPr>
          <a:xfrm flipV="1">
            <a:off x="1341914" y="1489789"/>
            <a:ext cx="320859" cy="410263"/>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0"/>
          </p:cNvCxnSpPr>
          <p:nvPr/>
        </p:nvCxnSpPr>
        <p:spPr>
          <a:xfrm flipV="1">
            <a:off x="1246909" y="1063508"/>
            <a:ext cx="415864" cy="206904"/>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43" name="Down Arrow 42"/>
          <p:cNvSpPr/>
          <p:nvPr/>
        </p:nvSpPr>
        <p:spPr>
          <a:xfrm rot="10800000">
            <a:off x="2039732" y="3683139"/>
            <a:ext cx="397073" cy="617295"/>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p>
        </p:txBody>
      </p:sp>
      <p:sp>
        <p:nvSpPr>
          <p:cNvPr id="44" name="Down Arrow 43"/>
          <p:cNvSpPr/>
          <p:nvPr/>
        </p:nvSpPr>
        <p:spPr>
          <a:xfrm>
            <a:off x="3896351" y="4309613"/>
            <a:ext cx="397073" cy="617351"/>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p>
        </p:txBody>
      </p:sp>
      <p:sp>
        <p:nvSpPr>
          <p:cNvPr id="46" name="TextBox 45"/>
          <p:cNvSpPr txBox="1"/>
          <p:nvPr/>
        </p:nvSpPr>
        <p:spPr>
          <a:xfrm>
            <a:off x="1418348" y="5374532"/>
            <a:ext cx="3319938" cy="707886"/>
          </a:xfrm>
          <a:prstGeom prst="rect">
            <a:avLst/>
          </a:prstGeom>
          <a:noFill/>
        </p:spPr>
        <p:txBody>
          <a:bodyPr wrap="square" rtlCol="0">
            <a:spAutoFit/>
          </a:bodyPr>
          <a:lstStyle/>
          <a:p>
            <a:pPr marR="0" lvl="0">
              <a:spcBef>
                <a:spcPts val="0"/>
              </a:spcBef>
              <a:spcAft>
                <a:spcPts val="600"/>
              </a:spcAft>
              <a:tabLst>
                <a:tab pos="228600" algn="l"/>
                <a:tab pos="637540" algn="l"/>
              </a:tabLst>
            </a:pPr>
            <a:r>
              <a:rPr lang="en-NZ" sz="2000" b="1" dirty="0">
                <a:solidFill>
                  <a:schemeClr val="tx2"/>
                </a:solidFill>
              </a:rPr>
              <a:t>Option </a:t>
            </a:r>
            <a:r>
              <a:rPr lang="en-NZ" sz="2000" b="1" dirty="0" smtClean="0">
                <a:solidFill>
                  <a:schemeClr val="tx2"/>
                </a:solidFill>
              </a:rPr>
              <a:t>2: </a:t>
            </a:r>
            <a:r>
              <a:rPr lang="en-NZ" sz="2000" dirty="0" smtClean="0">
                <a:solidFill>
                  <a:schemeClr val="tx2"/>
                </a:solidFill>
              </a:rPr>
              <a:t>MOEP to act as NEP program manager</a:t>
            </a:r>
            <a:endParaRPr lang="en-US" sz="2000" dirty="0">
              <a:solidFill>
                <a:schemeClr val="tx2"/>
              </a:solidFill>
              <a:effectLst/>
              <a:latin typeface="+mn-lt"/>
              <a:ea typeface="Times New Roman"/>
              <a:cs typeface="Times New Roman"/>
            </a:endParaRPr>
          </a:p>
        </p:txBody>
      </p:sp>
      <p:grpSp>
        <p:nvGrpSpPr>
          <p:cNvPr id="4107" name="Group 4106"/>
          <p:cNvGrpSpPr/>
          <p:nvPr/>
        </p:nvGrpSpPr>
        <p:grpSpPr>
          <a:xfrm>
            <a:off x="1475498" y="2172205"/>
            <a:ext cx="3224934" cy="1337504"/>
            <a:chOff x="2997738" y="3964822"/>
            <a:chExt cx="3224934" cy="894309"/>
          </a:xfrm>
        </p:grpSpPr>
        <p:sp>
          <p:nvSpPr>
            <p:cNvPr id="45" name="TextBox 44"/>
            <p:cNvSpPr txBox="1"/>
            <p:nvPr/>
          </p:nvSpPr>
          <p:spPr>
            <a:xfrm>
              <a:off x="2997738" y="3964822"/>
              <a:ext cx="3211666" cy="884905"/>
            </a:xfrm>
            <a:prstGeom prst="rect">
              <a:avLst/>
            </a:prstGeom>
            <a:noFill/>
          </p:spPr>
          <p:txBody>
            <a:bodyPr wrap="square" rtlCol="0">
              <a:spAutoFit/>
            </a:bodyPr>
            <a:lstStyle/>
            <a:p>
              <a:pPr marR="0" lvl="0">
                <a:spcBef>
                  <a:spcPts val="0"/>
                </a:spcBef>
                <a:spcAft>
                  <a:spcPts val="600"/>
                </a:spcAft>
                <a:tabLst>
                  <a:tab pos="228600" algn="l"/>
                  <a:tab pos="637540" algn="l"/>
                </a:tabLst>
              </a:pPr>
              <a:r>
                <a:rPr lang="en-NZ" sz="2000" b="1" dirty="0">
                  <a:solidFill>
                    <a:schemeClr val="tx2"/>
                  </a:solidFill>
                </a:rPr>
                <a:t>Option 1: </a:t>
              </a:r>
              <a:r>
                <a:rPr lang="en-NZ" sz="2000" dirty="0">
                  <a:solidFill>
                    <a:schemeClr val="tx2"/>
                  </a:solidFill>
                </a:rPr>
                <a:t>Create </a:t>
              </a:r>
              <a:r>
                <a:rPr lang="en-NZ" sz="2000" dirty="0" smtClean="0">
                  <a:solidFill>
                    <a:schemeClr val="tx2"/>
                  </a:solidFill>
                </a:rPr>
                <a:t>and empower an </a:t>
              </a:r>
              <a:r>
                <a:rPr lang="en-NZ" sz="2000" dirty="0">
                  <a:solidFill>
                    <a:schemeClr val="tx2"/>
                  </a:solidFill>
                </a:rPr>
                <a:t>Executive Secretariat under </a:t>
              </a:r>
              <a:r>
                <a:rPr lang="en-NZ" sz="2000" dirty="0" err="1" smtClean="0">
                  <a:solidFill>
                    <a:schemeClr val="tx2"/>
                  </a:solidFill>
                </a:rPr>
                <a:t>REPWC</a:t>
              </a:r>
              <a:r>
                <a:rPr lang="en-NZ" sz="2000" dirty="0" smtClean="0">
                  <a:solidFill>
                    <a:schemeClr val="tx2"/>
                  </a:solidFill>
                </a:rPr>
                <a:t> </a:t>
              </a:r>
              <a:r>
                <a:rPr lang="en-NZ" sz="2000" dirty="0">
                  <a:solidFill>
                    <a:schemeClr val="tx2"/>
                  </a:solidFill>
                </a:rPr>
                <a:t>to act as NEP </a:t>
              </a:r>
              <a:r>
                <a:rPr lang="en-NZ" sz="2000" dirty="0" smtClean="0">
                  <a:solidFill>
                    <a:schemeClr val="tx2"/>
                  </a:solidFill>
                </a:rPr>
                <a:t>program </a:t>
              </a:r>
              <a:r>
                <a:rPr lang="en-NZ" sz="2000" dirty="0">
                  <a:solidFill>
                    <a:schemeClr val="tx2"/>
                  </a:solidFill>
                </a:rPr>
                <a:t>m</a:t>
              </a:r>
              <a:r>
                <a:rPr lang="en-NZ" sz="2000" dirty="0" smtClean="0">
                  <a:solidFill>
                    <a:schemeClr val="tx2"/>
                  </a:solidFill>
                </a:rPr>
                <a:t>anager</a:t>
              </a:r>
              <a:endParaRPr lang="en-US" sz="2000" dirty="0">
                <a:solidFill>
                  <a:schemeClr val="tx2"/>
                </a:solidFill>
                <a:effectLst/>
                <a:latin typeface="+mn-lt"/>
                <a:ea typeface="Times New Roman"/>
                <a:cs typeface="Times New Roman"/>
              </a:endParaRPr>
            </a:p>
          </p:txBody>
        </p:sp>
        <p:sp>
          <p:nvSpPr>
            <p:cNvPr id="47" name="Rounded Rectangle 46"/>
            <p:cNvSpPr/>
            <p:nvPr/>
          </p:nvSpPr>
          <p:spPr bwMode="auto">
            <a:xfrm>
              <a:off x="3001106" y="3965636"/>
              <a:ext cx="3221566" cy="893495"/>
            </a:xfrm>
            <a:prstGeom prst="roundRect">
              <a:avLst/>
            </a:prstGeom>
            <a:noFill/>
            <a:ln w="19050" cap="flat" cmpd="sng" algn="ctr">
              <a:solidFill>
                <a:schemeClr val="bg1">
                  <a:lumMod val="50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dirty="0">
                <a:solidFill>
                  <a:schemeClr val="tx2"/>
                </a:solidFill>
                <a:ea typeface="MS PGothic" pitchFamily="34" charset="-128"/>
              </a:endParaRPr>
            </a:p>
          </p:txBody>
        </p:sp>
      </p:grpSp>
      <p:sp>
        <p:nvSpPr>
          <p:cNvPr id="48" name="Rounded Rectangle 47"/>
          <p:cNvSpPr/>
          <p:nvPr/>
        </p:nvSpPr>
        <p:spPr bwMode="auto">
          <a:xfrm>
            <a:off x="1420744" y="5057978"/>
            <a:ext cx="3221566" cy="1216698"/>
          </a:xfrm>
          <a:prstGeom prst="roundRect">
            <a:avLst/>
          </a:prstGeom>
          <a:noFill/>
          <a:ln w="19050" cap="flat" cmpd="sng" algn="ctr">
            <a:solidFill>
              <a:schemeClr val="bg1">
                <a:lumMod val="50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graphicFrame>
        <p:nvGraphicFramePr>
          <p:cNvPr id="59" name="Table 58"/>
          <p:cNvGraphicFramePr>
            <a:graphicFrameLocks noGrp="1"/>
          </p:cNvGraphicFramePr>
          <p:nvPr>
            <p:extLst>
              <p:ext uri="{D42A27DB-BD31-4B8C-83A1-F6EECF244321}">
                <p14:modId xmlns:p14="http://schemas.microsoft.com/office/powerpoint/2010/main" val="3097077914"/>
              </p:ext>
            </p:extLst>
          </p:nvPr>
        </p:nvGraphicFramePr>
        <p:xfrm>
          <a:off x="5099463" y="1646568"/>
          <a:ext cx="4631377" cy="4856988"/>
        </p:xfrm>
        <a:graphic>
          <a:graphicData uri="http://schemas.openxmlformats.org/drawingml/2006/table">
            <a:tbl>
              <a:tblPr firstRow="1" bandRow="1"/>
              <a:tblGrid>
                <a:gridCol w="2419854"/>
                <a:gridCol w="2211523"/>
              </a:tblGrid>
              <a:tr h="319240">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tx2"/>
                          </a:solidFill>
                        </a:rPr>
                        <a:t>Pros</a:t>
                      </a:r>
                    </a:p>
                  </a:txBody>
                  <a:tcPr anchor="ct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no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EECE1">
                        <a:lumMod val="75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tx2"/>
                          </a:solidFill>
                          <a:latin typeface="+mn-lt"/>
                        </a:rPr>
                        <a:t>Cons</a:t>
                      </a:r>
                      <a:endParaRPr lang="en-US" sz="2000" b="1" dirty="0">
                        <a:solidFill>
                          <a:schemeClr val="tx2"/>
                        </a:solidFill>
                        <a:latin typeface="+mn-lt"/>
                      </a:endParaRPr>
                    </a:p>
                  </a:txBody>
                  <a:tcPr anchor="ctr">
                    <a:lnL w="12700" cap="flat" cmpd="sng" algn="ctr">
                      <a:solidFill>
                        <a:schemeClr val="bg1">
                          <a:lumMod val="50000"/>
                        </a:schemeClr>
                      </a:solidFill>
                      <a:prstDash val="solid"/>
                      <a:round/>
                      <a:headEnd type="none" w="med" len="med"/>
                      <a:tailEnd type="none" w="med" len="med"/>
                    </a:lnL>
                    <a:lnR>
                      <a:noFill/>
                    </a:lnR>
                    <a:lnT w="12700" cap="flat" cmpd="sng" algn="ctr">
                      <a:no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C0504D">
                        <a:lumMod val="75000"/>
                      </a:srgbClr>
                    </a:solidFill>
                  </a:tcPr>
                </a:tc>
              </a:tr>
              <a:tr h="1639034">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4572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r>
                        <a:rPr lang="en-NZ" sz="2000" kern="1200" dirty="0" smtClean="0">
                          <a:solidFill>
                            <a:schemeClr val="tx2"/>
                          </a:solidFill>
                          <a:effectLst/>
                          <a:latin typeface="Calibri"/>
                          <a:ea typeface=""/>
                          <a:cs typeface=""/>
                        </a:rPr>
                        <a:t>Allows ministries with different focus to concentrate on their areas of responsibility </a:t>
                      </a:r>
                    </a:p>
                    <a:p>
                      <a:pPr marL="0" marR="0" lvl="0" indent="0" algn="l" defTabSz="4572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r>
                        <a:rPr lang="en-NZ" sz="2000" kern="1200" dirty="0" smtClean="0">
                          <a:solidFill>
                            <a:schemeClr val="tx2"/>
                          </a:solidFill>
                          <a:effectLst/>
                          <a:latin typeface="Calibri"/>
                          <a:ea typeface=""/>
                          <a:cs typeface=""/>
                        </a:rPr>
                        <a:t>(e.g. on-grid vs rural electrification)</a:t>
                      </a:r>
                    </a:p>
                    <a:p>
                      <a:pPr marL="0" marR="0" lvl="0" indent="0" algn="l" defTabSz="4572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endParaRPr lang="en-US" sz="2000" b="1" i="0" u="none" strike="noStrike" dirty="0" smtClean="0">
                        <a:solidFill>
                          <a:schemeClr val="tx2"/>
                        </a:solidFill>
                        <a:effectLst/>
                        <a:latin typeface="+mj-lt"/>
                      </a:endParaRPr>
                    </a:p>
                    <a:p>
                      <a:pPr marL="0" marR="0" lvl="0" indent="0" algn="l" defTabSz="4572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endParaRPr lang="en-US" sz="2000" b="1" i="0" u="none" strike="noStrike" dirty="0" smtClean="0">
                        <a:solidFill>
                          <a:schemeClr val="tx2"/>
                        </a:solidFill>
                        <a:effectLst/>
                        <a:latin typeface="+mj-lt"/>
                      </a:endParaRPr>
                    </a:p>
                  </a:txBody>
                  <a:tcPr marL="31369" marR="31369" marT="10287" marB="10287">
                    <a:lnL>
                      <a:noFill/>
                    </a:lnL>
                    <a:lnR w="12700" cap="flat" cmpd="sng" algn="ctr">
                      <a:solidFill>
                        <a:schemeClr val="bg1">
                          <a:lumMod val="50000"/>
                        </a:schemeClr>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4572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r>
                        <a:rPr lang="en-NZ" sz="2000" kern="1200" dirty="0" smtClean="0">
                          <a:solidFill>
                            <a:schemeClr val="tx2"/>
                          </a:solidFill>
                          <a:effectLst/>
                          <a:latin typeface="Calibri"/>
                          <a:ea typeface=""/>
                          <a:cs typeface=""/>
                        </a:rPr>
                        <a:t>Problematic for a secretariat to hold a budget and </a:t>
                      </a:r>
                      <a:r>
                        <a:rPr lang="en-NZ" sz="2000" kern="1200" baseline="0" dirty="0" smtClean="0">
                          <a:solidFill>
                            <a:schemeClr val="tx2"/>
                          </a:solidFill>
                          <a:effectLst/>
                          <a:latin typeface="Calibri"/>
                          <a:ea typeface=""/>
                          <a:cs typeface=""/>
                        </a:rPr>
                        <a:t> </a:t>
                      </a:r>
                      <a:r>
                        <a:rPr lang="en-NZ" sz="2000" kern="1200" dirty="0" smtClean="0">
                          <a:solidFill>
                            <a:schemeClr val="tx2"/>
                          </a:solidFill>
                          <a:effectLst/>
                          <a:latin typeface="Calibri"/>
                          <a:ea typeface=""/>
                          <a:cs typeface=""/>
                        </a:rPr>
                        <a:t>allocate funding to Union Ministries. </a:t>
                      </a:r>
                    </a:p>
                  </a:txBody>
                  <a:tcPr marL="31369" marR="31369" marT="10287" marB="10287">
                    <a:lnL w="12700" cap="flat" cmpd="sng" algn="ctr">
                      <a:solidFill>
                        <a:schemeClr val="bg1">
                          <a:lumMod val="50000"/>
                        </a:schemeClr>
                      </a:solid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192097">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indent="0" algn="l" defTabSz="9144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r>
                        <a:rPr lang="en-NZ" sz="2000" kern="1200" dirty="0" smtClean="0">
                          <a:solidFill>
                            <a:schemeClr val="tx2"/>
                          </a:solidFill>
                          <a:effectLst/>
                          <a:latin typeface="Calibri"/>
                          <a:ea typeface=""/>
                          <a:cs typeface=""/>
                        </a:rPr>
                        <a:t>Allocation and coordination of funds within a single ministry, in line with Myanmar practice and procedures</a:t>
                      </a:r>
                      <a:endParaRPr lang="en-US" sz="2000" b="1" i="0" u="none" strike="noStrike" kern="1200" dirty="0" smtClean="0">
                        <a:solidFill>
                          <a:schemeClr val="tx2"/>
                        </a:solidFill>
                        <a:effectLst/>
                        <a:latin typeface="Calibri"/>
                        <a:ea typeface=""/>
                        <a:cs typeface=""/>
                      </a:endParaRPr>
                    </a:p>
                  </a:txBody>
                  <a:tcPr marL="31369" marR="31369" marT="10287" marB="10287">
                    <a:lnL>
                      <a:noFill/>
                    </a:lnL>
                    <a:lnR w="12700" cap="flat" cmpd="sng" algn="ctr">
                      <a:solidFill>
                        <a:schemeClr val="bg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r>
                        <a:rPr lang="en-US" sz="2000" b="0" i="0" u="none" strike="noStrike" kern="1200" dirty="0" smtClean="0">
                          <a:solidFill>
                            <a:schemeClr val="tx2"/>
                          </a:solidFill>
                          <a:effectLst/>
                          <a:latin typeface="Calibri"/>
                          <a:ea typeface=""/>
                          <a:cs typeface=""/>
                        </a:rPr>
                        <a:t>R</a:t>
                      </a:r>
                      <a:r>
                        <a:rPr lang="en-NZ" sz="2000" kern="1200" dirty="0" err="1" smtClean="0">
                          <a:solidFill>
                            <a:schemeClr val="tx2"/>
                          </a:solidFill>
                          <a:effectLst/>
                          <a:latin typeface="Calibri"/>
                          <a:ea typeface=""/>
                          <a:cs typeface=""/>
                        </a:rPr>
                        <a:t>isk</a:t>
                      </a:r>
                      <a:r>
                        <a:rPr lang="en-NZ" sz="2000" kern="1200" dirty="0" smtClean="0">
                          <a:solidFill>
                            <a:schemeClr val="tx2"/>
                          </a:solidFill>
                          <a:effectLst/>
                          <a:latin typeface="Calibri"/>
                          <a:ea typeface=""/>
                          <a:cs typeface=""/>
                        </a:rPr>
                        <a:t> that off-grid electrification projects will be “second class citizens” within MOEP</a:t>
                      </a:r>
                      <a:endParaRPr lang="en-US" sz="2000" kern="1200" dirty="0" smtClean="0">
                        <a:solidFill>
                          <a:schemeClr val="tx2"/>
                        </a:solidFill>
                        <a:effectLst/>
                        <a:latin typeface="Calibri"/>
                        <a:ea typeface=""/>
                        <a:cs typeface=""/>
                      </a:endParaRPr>
                    </a:p>
                  </a:txBody>
                  <a:tcPr marL="31369" marR="31369" marT="10287" marB="10287">
                    <a:lnL w="12700" cap="flat" cmpd="sng" algn="ctr">
                      <a:solidFill>
                        <a:schemeClr val="bg1">
                          <a:lumMod val="5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30854449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1248" y="378698"/>
            <a:ext cx="10355282" cy="485775"/>
          </a:xfrm>
        </p:spPr>
        <p:txBody>
          <a:bodyPr/>
          <a:lstStyle/>
          <a:p>
            <a:r>
              <a:rPr lang="en-US" dirty="0" smtClean="0"/>
              <a:t>Second step is to ensure efficiency and capability of utilities…</a:t>
            </a:r>
            <a:endParaRPr lang="en-US" dirty="0"/>
          </a:p>
        </p:txBody>
      </p:sp>
      <p:sp>
        <p:nvSpPr>
          <p:cNvPr id="4" name="Slide Number Placeholder 3"/>
          <p:cNvSpPr>
            <a:spLocks noGrp="1"/>
          </p:cNvSpPr>
          <p:nvPr>
            <p:ph type="sldNum" sz="quarter" idx="16"/>
          </p:nvPr>
        </p:nvSpPr>
        <p:spPr>
          <a:xfrm>
            <a:off x="3797300" y="6533775"/>
            <a:ext cx="2311400" cy="365125"/>
          </a:xfrm>
        </p:spPr>
        <p:txBody>
          <a:bodyPr/>
          <a:lstStyle/>
          <a:p>
            <a:fld id="{5E74316C-E23F-428A-8567-06E5DA18F3DA}" type="slidenum">
              <a:rPr lang="en-NZ" smtClean="0"/>
              <a:pPr/>
              <a:t>11</a:t>
            </a:fld>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12985"/>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2"/>
                </a:solidFill>
                <a:ea typeface="MS PGothic" pitchFamily="34" charset="-128"/>
              </a:rPr>
              <a:t>Efficient operation of utilities and their ability to scale-up</a:t>
            </a: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cxnSp>
        <p:nvCxnSpPr>
          <p:cNvPr id="13" name="Straight Connector 12"/>
          <p:cNvCxnSpPr/>
          <p:nvPr/>
        </p:nvCxnSpPr>
        <p:spPr>
          <a:xfrm flipV="1">
            <a:off x="1271118" y="1477914"/>
            <a:ext cx="415405" cy="865805"/>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0659" y="1276649"/>
            <a:ext cx="190465" cy="825036"/>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756259" y="2179140"/>
            <a:ext cx="7809016" cy="3772828"/>
          </a:xfrm>
          <a:prstGeom prst="rect">
            <a:avLst/>
          </a:prstGeom>
          <a:noFill/>
        </p:spPr>
        <p:txBody>
          <a:bodyPr wrap="square" rtlCol="0">
            <a:spAutoFit/>
          </a:bodyPr>
          <a:lstStyle/>
          <a:p>
            <a:pPr marR="0" lvl="0" algn="just">
              <a:spcBef>
                <a:spcPts val="0"/>
              </a:spcBef>
              <a:spcAft>
                <a:spcPts val="600"/>
              </a:spcAft>
              <a:tabLst>
                <a:tab pos="228600" algn="l"/>
                <a:tab pos="637540" algn="l"/>
              </a:tabLst>
            </a:pPr>
            <a:r>
              <a:rPr lang="en-NZ" sz="2800" b="1" dirty="0" smtClean="0">
                <a:solidFill>
                  <a:schemeClr val="tx2"/>
                </a:solidFill>
                <a:latin typeface="+mn-lt"/>
                <a:ea typeface="Times New Roman"/>
                <a:cs typeface="Times New Roman"/>
              </a:rPr>
              <a:t>Barriers:</a:t>
            </a:r>
          </a:p>
          <a:p>
            <a:pPr marL="285750" marR="0" lvl="0" indent="-285750" algn="just">
              <a:spcBef>
                <a:spcPts val="0"/>
              </a:spcBef>
              <a:spcAft>
                <a:spcPts val="1000"/>
              </a:spcAft>
              <a:buFont typeface="Wingdings" panose="05000000000000000000" pitchFamily="2" charset="2"/>
              <a:buChar char="§"/>
              <a:tabLst>
                <a:tab pos="228600" algn="l"/>
                <a:tab pos="637540" algn="l"/>
              </a:tabLst>
            </a:pPr>
            <a:r>
              <a:rPr lang="en-NZ" sz="2200" dirty="0">
                <a:solidFill>
                  <a:schemeClr val="tx2"/>
                </a:solidFill>
              </a:rPr>
              <a:t>ESE/YESB are not able to operate as efficient </a:t>
            </a:r>
            <a:r>
              <a:rPr lang="en-NZ" sz="2200" dirty="0" smtClean="0">
                <a:solidFill>
                  <a:schemeClr val="tx2"/>
                </a:solidFill>
              </a:rPr>
              <a:t>utilities, because:</a:t>
            </a:r>
          </a:p>
          <a:p>
            <a:pPr marL="800100" lvl="1" indent="-342900">
              <a:spcAft>
                <a:spcPts val="1000"/>
              </a:spcAft>
              <a:buFont typeface="Calibri" panose="020F0502020204030204" pitchFamily="34" charset="0"/>
              <a:buChar char="–"/>
            </a:pPr>
            <a:r>
              <a:rPr lang="en-NZ" sz="2200" dirty="0" smtClean="0">
                <a:solidFill>
                  <a:schemeClr val="tx2"/>
                </a:solidFill>
              </a:rPr>
              <a:t>Limited </a:t>
            </a:r>
            <a:r>
              <a:rPr lang="en-NZ" sz="2200" dirty="0">
                <a:solidFill>
                  <a:schemeClr val="tx2"/>
                </a:solidFill>
              </a:rPr>
              <a:t>operational flexibility and ability to plan—utilities run as government departments</a:t>
            </a:r>
            <a:endParaRPr lang="en-US" sz="2200" dirty="0">
              <a:solidFill>
                <a:schemeClr val="tx2"/>
              </a:solidFill>
            </a:endParaRPr>
          </a:p>
          <a:p>
            <a:pPr marL="800100" lvl="1" indent="-342900">
              <a:spcAft>
                <a:spcPts val="1000"/>
              </a:spcAft>
              <a:buFont typeface="Calibri" panose="020F0502020204030204" pitchFamily="34" charset="0"/>
              <a:buChar char="–"/>
            </a:pPr>
            <a:r>
              <a:rPr lang="en-NZ" sz="2200" dirty="0" smtClean="0">
                <a:solidFill>
                  <a:schemeClr val="tx2"/>
                </a:solidFill>
              </a:rPr>
              <a:t>Limited </a:t>
            </a:r>
            <a:r>
              <a:rPr lang="en-NZ" sz="2200" dirty="0">
                <a:solidFill>
                  <a:schemeClr val="tx2"/>
                </a:solidFill>
              </a:rPr>
              <a:t>performance incentives</a:t>
            </a:r>
            <a:endParaRPr lang="en-US" sz="2200" dirty="0">
              <a:solidFill>
                <a:schemeClr val="tx2"/>
              </a:solidFill>
            </a:endParaRPr>
          </a:p>
          <a:p>
            <a:pPr marL="800100" lvl="1" indent="-342900">
              <a:spcAft>
                <a:spcPts val="1000"/>
              </a:spcAft>
              <a:buFont typeface="Calibri" panose="020F0502020204030204" pitchFamily="34" charset="0"/>
              <a:buChar char="–"/>
            </a:pPr>
            <a:r>
              <a:rPr lang="en-NZ" sz="2200" dirty="0">
                <a:solidFill>
                  <a:schemeClr val="tx2"/>
                </a:solidFill>
              </a:rPr>
              <a:t>No ability to access finance on own balance </a:t>
            </a:r>
            <a:r>
              <a:rPr lang="en-NZ" sz="2200" dirty="0" smtClean="0">
                <a:solidFill>
                  <a:schemeClr val="tx2"/>
                </a:solidFill>
              </a:rPr>
              <a:t>sheet</a:t>
            </a:r>
          </a:p>
          <a:p>
            <a:pPr marL="365760" lvl="1">
              <a:spcAft>
                <a:spcPts val="1000"/>
              </a:spcAft>
            </a:pPr>
            <a:endParaRPr lang="en-NZ" sz="1050" dirty="0" smtClean="0">
              <a:solidFill>
                <a:schemeClr val="tx2"/>
              </a:solidFill>
            </a:endParaRPr>
          </a:p>
          <a:p>
            <a:pPr marL="285750" lvl="0" indent="-285750">
              <a:spcAft>
                <a:spcPts val="1000"/>
              </a:spcAft>
              <a:buFont typeface="Wingdings" panose="05000000000000000000" pitchFamily="2" charset="2"/>
              <a:buChar char="§"/>
            </a:pPr>
            <a:r>
              <a:rPr lang="en-NZ" sz="2200" dirty="0">
                <a:solidFill>
                  <a:schemeClr val="tx2"/>
                </a:solidFill>
              </a:rPr>
              <a:t>No instrument for setting cost-reflective tariffs </a:t>
            </a:r>
            <a:r>
              <a:rPr lang="en-NZ" sz="2200" dirty="0" smtClean="0">
                <a:solidFill>
                  <a:schemeClr val="tx2"/>
                </a:solidFill>
              </a:rPr>
              <a:t>and making </a:t>
            </a:r>
            <a:r>
              <a:rPr lang="en-NZ" sz="2200" dirty="0">
                <a:solidFill>
                  <a:schemeClr val="tx2"/>
                </a:solidFill>
              </a:rPr>
              <a:t>rational decisions about the incidence of </a:t>
            </a:r>
            <a:r>
              <a:rPr lang="en-NZ" sz="2200" dirty="0" smtClean="0">
                <a:solidFill>
                  <a:schemeClr val="tx2"/>
                </a:solidFill>
              </a:rPr>
              <a:t>subsidy</a:t>
            </a:r>
            <a:endParaRPr lang="en-US" sz="2200" dirty="0">
              <a:solidFill>
                <a:schemeClr val="tx2"/>
              </a:solidFill>
            </a:endParaRPr>
          </a:p>
        </p:txBody>
      </p:sp>
      <p:sp>
        <p:nvSpPr>
          <p:cNvPr id="35" name="Rounded Rectangle 34"/>
          <p:cNvSpPr/>
          <p:nvPr/>
        </p:nvSpPr>
        <p:spPr bwMode="auto">
          <a:xfrm>
            <a:off x="1622909" y="1872324"/>
            <a:ext cx="8079461" cy="4242726"/>
          </a:xfrm>
          <a:prstGeom prst="roundRect">
            <a:avLst/>
          </a:prstGeom>
          <a:noFill/>
          <a:ln w="19050" cap="flat" cmpd="sng" algn="ctr">
            <a:solidFill>
              <a:srgbClr val="800000"/>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pic>
        <p:nvPicPr>
          <p:cNvPr id="4104" name="Picture 8" descr="https://encrypted-tbn2.gstatic.com/images?q=tbn:ANd9GcT95ysgodOSuoQOLXoNr2jKlpQxsJ_7P7xbjmM1khFifG-wFbiCow"/>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16627" y="1977066"/>
            <a:ext cx="758148" cy="669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50404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743673" y="1901092"/>
            <a:ext cx="4004799" cy="3631763"/>
          </a:xfrm>
          <a:prstGeom prst="rect">
            <a:avLst/>
          </a:prstGeom>
          <a:noFill/>
        </p:spPr>
        <p:txBody>
          <a:bodyPr wrap="square" rtlCol="0">
            <a:spAutoFit/>
          </a:bodyPr>
          <a:lstStyle/>
          <a:p>
            <a:pPr marR="0" lvl="0">
              <a:spcBef>
                <a:spcPts val="0"/>
              </a:spcBef>
              <a:spcAft>
                <a:spcPts val="600"/>
              </a:spcAft>
              <a:tabLst>
                <a:tab pos="228600" algn="l"/>
                <a:tab pos="637540" algn="l"/>
              </a:tabLst>
            </a:pPr>
            <a:r>
              <a:rPr lang="en-US" sz="2400" b="1" dirty="0" smtClean="0">
                <a:solidFill>
                  <a:schemeClr val="tx2"/>
                </a:solidFill>
                <a:latin typeface="+mn-lt"/>
                <a:ea typeface="Times New Roman"/>
                <a:cs typeface="Times New Roman"/>
              </a:rPr>
              <a:t>Recommendations:</a:t>
            </a:r>
            <a:endParaRPr lang="en-US" sz="2400" dirty="0" smtClean="0">
              <a:solidFill>
                <a:schemeClr val="tx2"/>
              </a:solidFill>
              <a:effectLst/>
              <a:latin typeface="+mn-lt"/>
              <a:ea typeface="Times New Roman"/>
              <a:cs typeface="Times New Roman"/>
            </a:endParaRPr>
          </a:p>
          <a:p>
            <a:pPr marL="285750" marR="0" lvl="0" indent="-285750">
              <a:spcBef>
                <a:spcPts val="0"/>
              </a:spcBef>
              <a:spcAft>
                <a:spcPts val="1000"/>
              </a:spcAft>
              <a:buFont typeface="Wingdings" panose="05000000000000000000" pitchFamily="2" charset="2"/>
              <a:buChar char="§"/>
              <a:tabLst>
                <a:tab pos="228600" algn="l"/>
                <a:tab pos="637540" algn="l"/>
              </a:tabLst>
            </a:pPr>
            <a:r>
              <a:rPr lang="en-US" sz="2200" dirty="0" smtClean="0">
                <a:solidFill>
                  <a:schemeClr val="tx2"/>
                </a:solidFill>
                <a:latin typeface="+mn-lt"/>
                <a:ea typeface="Times New Roman"/>
                <a:cs typeface="Times New Roman"/>
              </a:rPr>
              <a:t>Corporatize ESE and YESB</a:t>
            </a:r>
          </a:p>
          <a:p>
            <a:pPr marL="285750" marR="0" lvl="0" indent="-285750">
              <a:spcBef>
                <a:spcPts val="0"/>
              </a:spcBef>
              <a:spcAft>
                <a:spcPts val="1000"/>
              </a:spcAft>
              <a:buFont typeface="Wingdings" panose="05000000000000000000" pitchFamily="2" charset="2"/>
              <a:buChar char="§"/>
              <a:tabLst>
                <a:tab pos="228600" algn="l"/>
                <a:tab pos="637540" algn="l"/>
              </a:tabLst>
            </a:pPr>
            <a:r>
              <a:rPr lang="en-US" sz="2200" dirty="0" smtClean="0">
                <a:solidFill>
                  <a:schemeClr val="tx2"/>
                </a:solidFill>
                <a:latin typeface="+mn-lt"/>
                <a:ea typeface="Times New Roman"/>
                <a:cs typeface="Times New Roman"/>
              </a:rPr>
              <a:t>Set up independent utility regulator for economic regulation (tariffs and standards)</a:t>
            </a:r>
          </a:p>
          <a:p>
            <a:pPr marL="285750" marR="0" lvl="0" indent="-285750">
              <a:spcBef>
                <a:spcPts val="0"/>
              </a:spcBef>
              <a:spcAft>
                <a:spcPts val="1000"/>
              </a:spcAft>
              <a:buFont typeface="Wingdings" panose="05000000000000000000" pitchFamily="2" charset="2"/>
              <a:buChar char="§"/>
              <a:tabLst>
                <a:tab pos="228600" algn="l"/>
                <a:tab pos="637540" algn="l"/>
              </a:tabLst>
            </a:pPr>
            <a:r>
              <a:rPr lang="en-US" sz="2200" dirty="0" smtClean="0">
                <a:solidFill>
                  <a:schemeClr val="tx2"/>
                </a:solidFill>
                <a:latin typeface="+mn-lt"/>
                <a:ea typeface="Times New Roman"/>
                <a:cs typeface="Times New Roman"/>
              </a:rPr>
              <a:t>Split up ESE into more utilities</a:t>
            </a:r>
          </a:p>
          <a:p>
            <a:pPr marL="285750" marR="0" lvl="0" indent="-285750">
              <a:spcBef>
                <a:spcPts val="0"/>
              </a:spcBef>
              <a:spcAft>
                <a:spcPts val="1000"/>
              </a:spcAft>
              <a:buFont typeface="Wingdings" panose="05000000000000000000" pitchFamily="2" charset="2"/>
              <a:buChar char="§"/>
              <a:tabLst>
                <a:tab pos="228600" algn="l"/>
                <a:tab pos="637540" algn="l"/>
              </a:tabLst>
            </a:pPr>
            <a:r>
              <a:rPr lang="en-US" sz="2200" dirty="0" smtClean="0">
                <a:solidFill>
                  <a:schemeClr val="tx2"/>
                </a:solidFill>
                <a:latin typeface="+mn-lt"/>
                <a:ea typeface="Times New Roman"/>
                <a:cs typeface="Times New Roman"/>
              </a:rPr>
              <a:t>Finance new connections on utility balance sheet</a:t>
            </a:r>
            <a:endParaRPr lang="en-US" sz="2200" dirty="0" smtClean="0">
              <a:solidFill>
                <a:schemeClr val="tx2"/>
              </a:solidFill>
              <a:effectLst/>
              <a:latin typeface="+mn-lt"/>
              <a:ea typeface="Times New Roman"/>
              <a:cs typeface="Times New Roman"/>
            </a:endParaRPr>
          </a:p>
        </p:txBody>
      </p:sp>
      <p:sp>
        <p:nvSpPr>
          <p:cNvPr id="3" name="Text Placeholder 2"/>
          <p:cNvSpPr>
            <a:spLocks noGrp="1"/>
          </p:cNvSpPr>
          <p:nvPr>
            <p:ph type="body" sz="quarter" idx="13"/>
          </p:nvPr>
        </p:nvSpPr>
        <p:spPr>
          <a:xfrm>
            <a:off x="71248" y="378698"/>
            <a:ext cx="10355282" cy="485775"/>
          </a:xfrm>
        </p:spPr>
        <p:txBody>
          <a:bodyPr/>
          <a:lstStyle/>
          <a:p>
            <a:r>
              <a:rPr lang="en-US" dirty="0" smtClean="0"/>
              <a:t>This can be done by…</a:t>
            </a:r>
            <a:endParaRPr lang="en-US" dirty="0"/>
          </a:p>
        </p:txBody>
      </p:sp>
      <p:sp>
        <p:nvSpPr>
          <p:cNvPr id="4" name="Slide Number Placeholder 3"/>
          <p:cNvSpPr>
            <a:spLocks noGrp="1"/>
          </p:cNvSpPr>
          <p:nvPr>
            <p:ph type="sldNum" sz="quarter" idx="16"/>
          </p:nvPr>
        </p:nvSpPr>
        <p:spPr>
          <a:xfrm>
            <a:off x="3797300" y="6533775"/>
            <a:ext cx="2311400" cy="365125"/>
          </a:xfrm>
        </p:spPr>
        <p:txBody>
          <a:bodyPr/>
          <a:lstStyle/>
          <a:p>
            <a:fld id="{5E74316C-E23F-428A-8567-06E5DA18F3DA}" type="slidenum">
              <a:rPr lang="en-NZ" smtClean="0"/>
              <a:pPr/>
              <a:t>12</a:t>
            </a:fld>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12986"/>
            <a:ext cx="8027726" cy="3334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2"/>
                </a:solidFill>
                <a:ea typeface="MS PGothic" pitchFamily="34" charset="-128"/>
              </a:rPr>
              <a:t>Efficient operation of utilities and their ability to scale-up</a:t>
            </a: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cxnSp>
        <p:nvCxnSpPr>
          <p:cNvPr id="13" name="Straight Connector 12"/>
          <p:cNvCxnSpPr/>
          <p:nvPr/>
        </p:nvCxnSpPr>
        <p:spPr>
          <a:xfrm flipV="1">
            <a:off x="1271118" y="1477914"/>
            <a:ext cx="415405" cy="865805"/>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0659" y="1276649"/>
            <a:ext cx="190465" cy="825036"/>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bwMode="auto">
          <a:xfrm>
            <a:off x="1536548" y="1701634"/>
            <a:ext cx="4154773" cy="3937165"/>
          </a:xfrm>
          <a:prstGeom prst="roundRect">
            <a:avLst/>
          </a:prstGeom>
          <a:noFill/>
          <a:ln w="19050" cap="flat" cmpd="sng" algn="ctr">
            <a:solidFill>
              <a:schemeClr val="bg2">
                <a:lumMod val="2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dirty="0">
              <a:solidFill>
                <a:schemeClr val="tx2"/>
              </a:solidFill>
              <a:ea typeface="MS PGothic" pitchFamily="34" charset="-128"/>
            </a:endParaRPr>
          </a:p>
        </p:txBody>
      </p:sp>
      <p:sp>
        <p:nvSpPr>
          <p:cNvPr id="7" name="Right Brace 6"/>
          <p:cNvSpPr/>
          <p:nvPr/>
        </p:nvSpPr>
        <p:spPr>
          <a:xfrm>
            <a:off x="5829125" y="2354584"/>
            <a:ext cx="118753" cy="2217416"/>
          </a:xfrm>
          <a:prstGeom prst="rightBrac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36" name="Picture 5" descr="C:\Users\vishal.CASTALIA\AppData\Local\Microsoft\Windows\Temporary Internet Files\Content.IE5\NIE3PLSO\MC90044132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0037" y="1695250"/>
            <a:ext cx="648469" cy="64846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ular Callout 26"/>
          <p:cNvSpPr/>
          <p:nvPr/>
        </p:nvSpPr>
        <p:spPr>
          <a:xfrm>
            <a:off x="6272350" y="2324669"/>
            <a:ext cx="3265714" cy="744587"/>
          </a:xfrm>
          <a:prstGeom prst="wedgeRectCallout">
            <a:avLst>
              <a:gd name="adj1" fmla="val -35622"/>
              <a:gd name="adj2" fmla="val 24916"/>
            </a:avLst>
          </a:prstGeom>
          <a:solidFill>
            <a:srgbClr val="E6E3CC"/>
          </a:solidFill>
          <a:ln>
            <a:solidFill>
              <a:schemeClr val="bg1">
                <a:lumMod val="65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dirty="0" smtClean="0">
                <a:solidFill>
                  <a:schemeClr val="tx2"/>
                </a:solidFill>
              </a:rPr>
              <a:t>…</a:t>
            </a:r>
            <a:r>
              <a:rPr lang="en-US" sz="2400" b="1" dirty="0" smtClean="0">
                <a:solidFill>
                  <a:schemeClr val="accent5"/>
                </a:solidFill>
              </a:rPr>
              <a:t>essential </a:t>
            </a:r>
            <a:r>
              <a:rPr lang="en-US" dirty="0" smtClean="0">
                <a:solidFill>
                  <a:schemeClr val="tx2"/>
                </a:solidFill>
              </a:rPr>
              <a:t>but will take time to implement…</a:t>
            </a:r>
            <a:endParaRPr lang="en-US" dirty="0">
              <a:solidFill>
                <a:schemeClr val="tx2"/>
              </a:solidFill>
            </a:endParaRPr>
          </a:p>
        </p:txBody>
      </p:sp>
      <p:sp>
        <p:nvSpPr>
          <p:cNvPr id="30" name="Rounded Rectangle 29"/>
          <p:cNvSpPr/>
          <p:nvPr/>
        </p:nvSpPr>
        <p:spPr bwMode="auto">
          <a:xfrm>
            <a:off x="6283268" y="4171950"/>
            <a:ext cx="3254796" cy="2266575"/>
          </a:xfrm>
          <a:prstGeom prst="roundRect">
            <a:avLst/>
          </a:prstGeom>
          <a:noFill/>
          <a:ln w="19050" cap="flat" cmpd="sng" algn="ctr">
            <a:solidFill>
              <a:schemeClr val="bg2">
                <a:lumMod val="2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dirty="0">
              <a:solidFill>
                <a:schemeClr val="tx2"/>
              </a:solidFill>
              <a:ea typeface="MS PGothic" pitchFamily="34" charset="-128"/>
            </a:endParaRPr>
          </a:p>
        </p:txBody>
      </p:sp>
      <p:sp>
        <p:nvSpPr>
          <p:cNvPr id="9" name="Rectangle 8"/>
          <p:cNvSpPr/>
          <p:nvPr/>
        </p:nvSpPr>
        <p:spPr>
          <a:xfrm>
            <a:off x="6460688" y="4176057"/>
            <a:ext cx="3332226" cy="2308324"/>
          </a:xfrm>
          <a:prstGeom prst="rect">
            <a:avLst/>
          </a:prstGeom>
        </p:spPr>
        <p:txBody>
          <a:bodyPr wrap="square">
            <a:spAutoFit/>
          </a:bodyPr>
          <a:lstStyle/>
          <a:p>
            <a:pPr lvl="0"/>
            <a:r>
              <a:rPr lang="en-NZ" sz="2400" b="1" dirty="0">
                <a:solidFill>
                  <a:schemeClr val="tx2"/>
                </a:solidFill>
              </a:rPr>
              <a:t>Short-term </a:t>
            </a:r>
            <a:r>
              <a:rPr lang="en-NZ" sz="2400" b="1" dirty="0" smtClean="0">
                <a:solidFill>
                  <a:schemeClr val="tx2"/>
                </a:solidFill>
              </a:rPr>
              <a:t>Recommendation:</a:t>
            </a:r>
          </a:p>
          <a:p>
            <a:pPr lvl="0"/>
            <a:r>
              <a:rPr lang="en-NZ" sz="2400" dirty="0" smtClean="0">
                <a:solidFill>
                  <a:schemeClr val="tx2"/>
                </a:solidFill>
              </a:rPr>
              <a:t>Develop a </a:t>
            </a:r>
            <a:r>
              <a:rPr lang="en-NZ" sz="2400" dirty="0">
                <a:solidFill>
                  <a:schemeClr val="tx2"/>
                </a:solidFill>
              </a:rPr>
              <a:t>five-year budget for ESE </a:t>
            </a:r>
            <a:r>
              <a:rPr lang="en-NZ" sz="2400" dirty="0" smtClean="0">
                <a:solidFill>
                  <a:schemeClr val="tx2"/>
                </a:solidFill>
              </a:rPr>
              <a:t>&amp; </a:t>
            </a:r>
            <a:r>
              <a:rPr lang="en-NZ" sz="2400" dirty="0">
                <a:solidFill>
                  <a:schemeClr val="tx2"/>
                </a:solidFill>
              </a:rPr>
              <a:t>YESB, but should </a:t>
            </a:r>
            <a:r>
              <a:rPr lang="en-NZ" sz="2400" dirty="0" smtClean="0">
                <a:solidFill>
                  <a:schemeClr val="tx2"/>
                </a:solidFill>
              </a:rPr>
              <a:t>not </a:t>
            </a:r>
            <a:r>
              <a:rPr lang="en-NZ" sz="2400" dirty="0">
                <a:solidFill>
                  <a:schemeClr val="tx2"/>
                </a:solidFill>
              </a:rPr>
              <a:t>delay reform</a:t>
            </a:r>
            <a:r>
              <a:rPr lang="en-NZ" sz="2000" dirty="0">
                <a:solidFill>
                  <a:schemeClr val="tx2"/>
                </a:solidFill>
              </a:rPr>
              <a:t> </a:t>
            </a:r>
            <a:endParaRPr lang="en-US" sz="2000" dirty="0">
              <a:solidFill>
                <a:schemeClr val="tx2"/>
              </a:solidFill>
            </a:endParaRPr>
          </a:p>
        </p:txBody>
      </p:sp>
      <p:sp>
        <p:nvSpPr>
          <p:cNvPr id="32" name="Down Arrow 31"/>
          <p:cNvSpPr/>
          <p:nvPr/>
        </p:nvSpPr>
        <p:spPr>
          <a:xfrm>
            <a:off x="7700008" y="3344536"/>
            <a:ext cx="426793" cy="6762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p>
        </p:txBody>
      </p:sp>
    </p:spTree>
    <p:extLst>
      <p:ext uri="{BB962C8B-B14F-4D97-AF65-F5344CB8AC3E}">
        <p14:creationId xmlns:p14="http://schemas.microsoft.com/office/powerpoint/2010/main" val="30417366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1248" y="378698"/>
            <a:ext cx="10355282" cy="485775"/>
          </a:xfrm>
        </p:spPr>
        <p:txBody>
          <a:bodyPr/>
          <a:lstStyle/>
          <a:p>
            <a:r>
              <a:rPr lang="en-US" dirty="0" smtClean="0"/>
              <a:t>A further step could be to…</a:t>
            </a:r>
            <a:endParaRPr lang="en-US" dirty="0"/>
          </a:p>
        </p:txBody>
      </p:sp>
      <p:sp>
        <p:nvSpPr>
          <p:cNvPr id="4" name="Slide Number Placeholder 3"/>
          <p:cNvSpPr>
            <a:spLocks noGrp="1"/>
          </p:cNvSpPr>
          <p:nvPr>
            <p:ph type="sldNum" sz="quarter" idx="16"/>
          </p:nvPr>
        </p:nvSpPr>
        <p:spPr>
          <a:xfrm>
            <a:off x="3797300" y="6533775"/>
            <a:ext cx="2311400" cy="365125"/>
          </a:xfrm>
        </p:spPr>
        <p:txBody>
          <a:bodyPr/>
          <a:lstStyle/>
          <a:p>
            <a:fld id="{5E74316C-E23F-428A-8567-06E5DA18F3DA}" type="slidenum">
              <a:rPr lang="en-NZ" smtClean="0"/>
              <a:pPr/>
              <a:t>13</a:t>
            </a:fld>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12986"/>
            <a:ext cx="8027726" cy="3334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2"/>
                </a:solidFill>
                <a:ea typeface="MS PGothic" pitchFamily="34" charset="-128"/>
              </a:rPr>
              <a:t>Efficient operation of utilities and their ability to scale-up</a:t>
            </a: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cxnSp>
        <p:nvCxnSpPr>
          <p:cNvPr id="13" name="Straight Connector 12"/>
          <p:cNvCxnSpPr/>
          <p:nvPr/>
        </p:nvCxnSpPr>
        <p:spPr>
          <a:xfrm flipV="1">
            <a:off x="1271118" y="1477914"/>
            <a:ext cx="415405" cy="865805"/>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0659" y="1276649"/>
            <a:ext cx="190465" cy="825036"/>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44" name="Down Arrow 43"/>
          <p:cNvSpPr/>
          <p:nvPr/>
        </p:nvSpPr>
        <p:spPr>
          <a:xfrm flipH="1">
            <a:off x="3390899" y="3429000"/>
            <a:ext cx="617078" cy="950688"/>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p>
        </p:txBody>
      </p:sp>
      <p:grpSp>
        <p:nvGrpSpPr>
          <p:cNvPr id="4107" name="Group 4106"/>
          <p:cNvGrpSpPr/>
          <p:nvPr/>
        </p:nvGrpSpPr>
        <p:grpSpPr>
          <a:xfrm>
            <a:off x="2029408" y="1744268"/>
            <a:ext cx="7915434" cy="1427705"/>
            <a:chOff x="3001105" y="3896836"/>
            <a:chExt cx="3765081" cy="788571"/>
          </a:xfrm>
        </p:grpSpPr>
        <p:sp>
          <p:nvSpPr>
            <p:cNvPr id="45" name="TextBox 44"/>
            <p:cNvSpPr txBox="1"/>
            <p:nvPr/>
          </p:nvSpPr>
          <p:spPr>
            <a:xfrm>
              <a:off x="3081435" y="4079825"/>
              <a:ext cx="3684751" cy="467488"/>
            </a:xfrm>
            <a:prstGeom prst="rect">
              <a:avLst/>
            </a:prstGeom>
            <a:noFill/>
          </p:spPr>
          <p:txBody>
            <a:bodyPr wrap="square" rtlCol="0">
              <a:spAutoFit/>
            </a:bodyPr>
            <a:lstStyle/>
            <a:p>
              <a:pPr marR="0" lvl="0">
                <a:spcBef>
                  <a:spcPts val="0"/>
                </a:spcBef>
                <a:spcAft>
                  <a:spcPts val="600"/>
                </a:spcAft>
                <a:tabLst>
                  <a:tab pos="228600" algn="l"/>
                  <a:tab pos="637540" algn="l"/>
                </a:tabLst>
              </a:pPr>
              <a:r>
                <a:rPr lang="en-NZ" sz="2200" b="1" dirty="0" smtClean="0">
                  <a:solidFill>
                    <a:schemeClr val="tx2"/>
                  </a:solidFill>
                </a:rPr>
                <a:t>Further Recommendations:</a:t>
              </a:r>
            </a:p>
            <a:p>
              <a:pPr marL="285750" marR="0" lvl="0" indent="-285750">
                <a:spcBef>
                  <a:spcPts val="0"/>
                </a:spcBef>
                <a:spcAft>
                  <a:spcPts val="600"/>
                </a:spcAft>
                <a:buFont typeface="Wingdings" panose="05000000000000000000" pitchFamily="2" charset="2"/>
                <a:buChar char="§"/>
                <a:tabLst>
                  <a:tab pos="228600" algn="l"/>
                  <a:tab pos="637540" algn="l"/>
                </a:tabLst>
              </a:pPr>
              <a:r>
                <a:rPr lang="en-NZ" sz="2200" dirty="0" smtClean="0">
                  <a:solidFill>
                    <a:schemeClr val="tx2"/>
                  </a:solidFill>
                  <a:effectLst/>
                  <a:latin typeface="+mn-lt"/>
                  <a:ea typeface="Times New Roman"/>
                  <a:cs typeface="Times New Roman"/>
                </a:rPr>
                <a:t>Involve private sector strategically to improve efficiency</a:t>
              </a:r>
              <a:endParaRPr lang="en-US" sz="2200" dirty="0">
                <a:solidFill>
                  <a:schemeClr val="tx2"/>
                </a:solidFill>
                <a:effectLst/>
                <a:latin typeface="+mn-lt"/>
                <a:ea typeface="Times New Roman"/>
                <a:cs typeface="Times New Roman"/>
              </a:endParaRPr>
            </a:p>
          </p:txBody>
        </p:sp>
        <p:sp>
          <p:nvSpPr>
            <p:cNvPr id="47" name="Rounded Rectangle 46"/>
            <p:cNvSpPr/>
            <p:nvPr/>
          </p:nvSpPr>
          <p:spPr bwMode="auto">
            <a:xfrm>
              <a:off x="3001105" y="3896836"/>
              <a:ext cx="3414254" cy="788571"/>
            </a:xfrm>
            <a:prstGeom prst="roundRect">
              <a:avLst/>
            </a:prstGeom>
            <a:noFill/>
            <a:ln w="19050" cap="flat" cmpd="sng" algn="ctr">
              <a:solidFill>
                <a:schemeClr val="bg2">
                  <a:lumMod val="2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grpSp>
      <p:grpSp>
        <p:nvGrpSpPr>
          <p:cNvPr id="2" name="Group 1"/>
          <p:cNvGrpSpPr/>
          <p:nvPr/>
        </p:nvGrpSpPr>
        <p:grpSpPr>
          <a:xfrm>
            <a:off x="1992431" y="3749562"/>
            <a:ext cx="7387416" cy="2765392"/>
            <a:chOff x="3679943" y="4329636"/>
            <a:chExt cx="6180853" cy="2173899"/>
          </a:xfrm>
        </p:grpSpPr>
        <p:sp>
          <p:nvSpPr>
            <p:cNvPr id="40" name="Rectangular Callout 39"/>
            <p:cNvSpPr/>
            <p:nvPr/>
          </p:nvSpPr>
          <p:spPr>
            <a:xfrm>
              <a:off x="6444497" y="4329636"/>
              <a:ext cx="3271924" cy="927741"/>
            </a:xfrm>
            <a:prstGeom prst="wedgeRectCallout">
              <a:avLst>
                <a:gd name="adj1" fmla="val -46301"/>
                <a:gd name="adj2" fmla="val 87130"/>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2000" b="1" dirty="0" smtClean="0">
                  <a:solidFill>
                    <a:schemeClr val="tx2"/>
                  </a:solidFill>
                </a:rPr>
                <a:t>Level of private participation </a:t>
              </a:r>
              <a:r>
                <a:rPr lang="en-US" sz="2000" dirty="0" smtClean="0">
                  <a:solidFill>
                    <a:schemeClr val="tx2"/>
                  </a:solidFill>
                </a:rPr>
                <a:t>depends on the incidence of the subsidy…</a:t>
              </a:r>
              <a:endParaRPr lang="en-US" sz="2000" dirty="0">
                <a:solidFill>
                  <a:schemeClr val="tx2"/>
                </a:solidFill>
              </a:endParaRPr>
            </a:p>
          </p:txBody>
        </p:sp>
        <p:grpSp>
          <p:nvGrpSpPr>
            <p:cNvPr id="12" name="Group 11"/>
            <p:cNvGrpSpPr/>
            <p:nvPr/>
          </p:nvGrpSpPr>
          <p:grpSpPr>
            <a:xfrm>
              <a:off x="4233655" y="5386292"/>
              <a:ext cx="5627141" cy="889548"/>
              <a:chOff x="4006587" y="5127681"/>
              <a:chExt cx="5627141" cy="889548"/>
            </a:xfrm>
          </p:grpSpPr>
          <p:sp>
            <p:nvSpPr>
              <p:cNvPr id="34" name="Line 19"/>
              <p:cNvSpPr>
                <a:spLocks noChangeShapeType="1"/>
              </p:cNvSpPr>
              <p:nvPr/>
            </p:nvSpPr>
            <p:spPr bwMode="auto">
              <a:xfrm flipH="1" flipV="1">
                <a:off x="4020235" y="5330128"/>
                <a:ext cx="4845318" cy="0"/>
              </a:xfrm>
              <a:prstGeom prst="line">
                <a:avLst/>
              </a:prstGeom>
              <a:noFill/>
              <a:ln w="38100">
                <a:solidFill>
                  <a:srgbClr val="7990BD"/>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46800" rIns="18000" bIns="46800" anchor="ctr"/>
              <a:lstStyle/>
              <a:p>
                <a:endParaRPr lang="en-US">
                  <a:latin typeface="+mj-lt"/>
                </a:endParaRPr>
              </a:p>
            </p:txBody>
          </p:sp>
          <p:sp>
            <p:nvSpPr>
              <p:cNvPr id="37" name="Line 19"/>
              <p:cNvSpPr>
                <a:spLocks noChangeShapeType="1"/>
              </p:cNvSpPr>
              <p:nvPr/>
            </p:nvSpPr>
            <p:spPr bwMode="auto">
              <a:xfrm flipH="1" flipV="1">
                <a:off x="4006587" y="5127681"/>
                <a:ext cx="0" cy="346605"/>
              </a:xfrm>
              <a:prstGeom prst="line">
                <a:avLst/>
              </a:prstGeom>
              <a:noFill/>
              <a:ln w="38100">
                <a:solidFill>
                  <a:srgbClr val="7990BD"/>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46800" rIns="18000" bIns="46800" anchor="ctr"/>
              <a:lstStyle/>
              <a:p>
                <a:endParaRPr lang="en-US">
                  <a:latin typeface="+mj-lt"/>
                </a:endParaRPr>
              </a:p>
            </p:txBody>
          </p:sp>
          <p:sp>
            <p:nvSpPr>
              <p:cNvPr id="38" name="Line 19"/>
              <p:cNvSpPr>
                <a:spLocks noChangeShapeType="1"/>
              </p:cNvSpPr>
              <p:nvPr/>
            </p:nvSpPr>
            <p:spPr bwMode="auto">
              <a:xfrm flipH="1" flipV="1">
                <a:off x="8846871" y="5186394"/>
                <a:ext cx="0" cy="346605"/>
              </a:xfrm>
              <a:prstGeom prst="line">
                <a:avLst/>
              </a:prstGeom>
              <a:noFill/>
              <a:ln w="38100">
                <a:solidFill>
                  <a:srgbClr val="7990BD"/>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46800" rIns="18000" bIns="46800" anchor="ctr"/>
              <a:lstStyle/>
              <a:p>
                <a:endParaRPr lang="en-US">
                  <a:latin typeface="+mj-lt"/>
                </a:endParaRPr>
              </a:p>
            </p:txBody>
          </p:sp>
          <p:sp>
            <p:nvSpPr>
              <p:cNvPr id="39" name="Line 19"/>
              <p:cNvSpPr>
                <a:spLocks noChangeShapeType="1"/>
              </p:cNvSpPr>
              <p:nvPr/>
            </p:nvSpPr>
            <p:spPr bwMode="auto">
              <a:xfrm flipH="1" flipV="1">
                <a:off x="5352975" y="5159348"/>
                <a:ext cx="0" cy="346605"/>
              </a:xfrm>
              <a:prstGeom prst="line">
                <a:avLst/>
              </a:prstGeom>
              <a:noFill/>
              <a:ln w="38100">
                <a:solidFill>
                  <a:srgbClr val="7990BD"/>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46800" rIns="18000" bIns="46800" anchor="ctr"/>
              <a:lstStyle/>
              <a:p>
                <a:endParaRPr lang="en-US">
                  <a:latin typeface="+mj-lt"/>
                </a:endParaRPr>
              </a:p>
            </p:txBody>
          </p:sp>
          <p:sp>
            <p:nvSpPr>
              <p:cNvPr id="49" name="Text Box 11"/>
              <p:cNvSpPr txBox="1">
                <a:spLocks noChangeArrowheads="1"/>
              </p:cNvSpPr>
              <p:nvPr/>
            </p:nvSpPr>
            <p:spPr bwMode="auto">
              <a:xfrm>
                <a:off x="8007280" y="5469474"/>
                <a:ext cx="1626448" cy="316244"/>
              </a:xfrm>
              <a:prstGeom prst="rect">
                <a:avLst/>
              </a:prstGeom>
              <a:noFill/>
              <a:ln w="9525" algn="ctr">
                <a:noFill/>
                <a:miter lim="800000"/>
                <a:headEnd/>
                <a:tailEnd/>
              </a:ln>
              <a:effectLst/>
              <a:extLst/>
            </p:spPr>
            <p:txBody>
              <a:bodyPr wrap="square" lIns="18000" tIns="46800" rIns="18000" bIns="4680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50000"/>
                  </a:spcBef>
                  <a:spcAft>
                    <a:spcPct val="0"/>
                  </a:spcAft>
                  <a:defRPr sz="1400">
                    <a:solidFill>
                      <a:schemeClr val="tx1"/>
                    </a:solidFill>
                    <a:latin typeface="Arial" charset="0"/>
                  </a:defRPr>
                </a:lvl6pPr>
                <a:lvl7pPr marL="2971800" indent="-228600" eaLnBrk="0" fontAlgn="base" hangingPunct="0">
                  <a:spcBef>
                    <a:spcPct val="50000"/>
                  </a:spcBef>
                  <a:spcAft>
                    <a:spcPct val="0"/>
                  </a:spcAft>
                  <a:defRPr sz="1400">
                    <a:solidFill>
                      <a:schemeClr val="tx1"/>
                    </a:solidFill>
                    <a:latin typeface="Arial" charset="0"/>
                  </a:defRPr>
                </a:lvl7pPr>
                <a:lvl8pPr marL="3429000" indent="-228600" eaLnBrk="0" fontAlgn="base" hangingPunct="0">
                  <a:spcBef>
                    <a:spcPct val="50000"/>
                  </a:spcBef>
                  <a:spcAft>
                    <a:spcPct val="0"/>
                  </a:spcAft>
                  <a:defRPr sz="1400">
                    <a:solidFill>
                      <a:schemeClr val="tx1"/>
                    </a:solidFill>
                    <a:latin typeface="Arial" charset="0"/>
                  </a:defRPr>
                </a:lvl8pPr>
                <a:lvl9pPr marL="3886200" indent="-228600" eaLnBrk="0" fontAlgn="base" hangingPunct="0">
                  <a:spcBef>
                    <a:spcPct val="50000"/>
                  </a:spcBef>
                  <a:spcAft>
                    <a:spcPct val="0"/>
                  </a:spcAft>
                  <a:defRPr sz="1400">
                    <a:solidFill>
                      <a:schemeClr val="tx1"/>
                    </a:solidFill>
                    <a:latin typeface="Arial" charset="0"/>
                  </a:defRPr>
                </a:lvl9pPr>
              </a:lstStyle>
              <a:p>
                <a:pPr algn="ctr"/>
                <a:r>
                  <a:rPr lang="en-NZ" sz="2000" dirty="0" smtClean="0">
                    <a:solidFill>
                      <a:schemeClr val="tx2"/>
                    </a:solidFill>
                    <a:latin typeface="+mj-lt"/>
                  </a:rPr>
                  <a:t>Concession</a:t>
                </a:r>
                <a:endParaRPr lang="en-GB" sz="2000" dirty="0">
                  <a:solidFill>
                    <a:schemeClr val="tx2"/>
                  </a:solidFill>
                  <a:latin typeface="+mj-lt"/>
                </a:endParaRPr>
              </a:p>
            </p:txBody>
          </p:sp>
          <p:sp>
            <p:nvSpPr>
              <p:cNvPr id="50" name="Text Box 11"/>
              <p:cNvSpPr txBox="1">
                <a:spLocks noChangeArrowheads="1"/>
              </p:cNvSpPr>
              <p:nvPr/>
            </p:nvSpPr>
            <p:spPr bwMode="auto">
              <a:xfrm>
                <a:off x="5139228" y="5459039"/>
                <a:ext cx="1626448" cy="558190"/>
              </a:xfrm>
              <a:prstGeom prst="rect">
                <a:avLst/>
              </a:prstGeom>
              <a:noFill/>
              <a:ln w="9525" algn="ctr">
                <a:noFill/>
                <a:miter lim="800000"/>
                <a:headEnd/>
                <a:tailEnd/>
              </a:ln>
              <a:effectLst/>
              <a:extLst/>
            </p:spPr>
            <p:txBody>
              <a:bodyPr wrap="square" lIns="18000" tIns="46800" rIns="18000" bIns="4680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50000"/>
                  </a:spcBef>
                  <a:spcAft>
                    <a:spcPct val="0"/>
                  </a:spcAft>
                  <a:defRPr sz="1400">
                    <a:solidFill>
                      <a:schemeClr val="tx1"/>
                    </a:solidFill>
                    <a:latin typeface="Arial" charset="0"/>
                  </a:defRPr>
                </a:lvl6pPr>
                <a:lvl7pPr marL="2971800" indent="-228600" eaLnBrk="0" fontAlgn="base" hangingPunct="0">
                  <a:spcBef>
                    <a:spcPct val="50000"/>
                  </a:spcBef>
                  <a:spcAft>
                    <a:spcPct val="0"/>
                  </a:spcAft>
                  <a:defRPr sz="1400">
                    <a:solidFill>
                      <a:schemeClr val="tx1"/>
                    </a:solidFill>
                    <a:latin typeface="Arial" charset="0"/>
                  </a:defRPr>
                </a:lvl7pPr>
                <a:lvl8pPr marL="3429000" indent="-228600" eaLnBrk="0" fontAlgn="base" hangingPunct="0">
                  <a:spcBef>
                    <a:spcPct val="50000"/>
                  </a:spcBef>
                  <a:spcAft>
                    <a:spcPct val="0"/>
                  </a:spcAft>
                  <a:defRPr sz="1400">
                    <a:solidFill>
                      <a:schemeClr val="tx1"/>
                    </a:solidFill>
                    <a:latin typeface="Arial" charset="0"/>
                  </a:defRPr>
                </a:lvl8pPr>
                <a:lvl9pPr marL="3886200" indent="-228600" eaLnBrk="0" fontAlgn="base" hangingPunct="0">
                  <a:spcBef>
                    <a:spcPct val="50000"/>
                  </a:spcBef>
                  <a:spcAft>
                    <a:spcPct val="0"/>
                  </a:spcAft>
                  <a:defRPr sz="1400">
                    <a:solidFill>
                      <a:schemeClr val="tx1"/>
                    </a:solidFill>
                    <a:latin typeface="Arial" charset="0"/>
                  </a:defRPr>
                </a:lvl9pPr>
              </a:lstStyle>
              <a:p>
                <a:r>
                  <a:rPr lang="en-NZ" sz="2000" dirty="0" smtClean="0">
                    <a:solidFill>
                      <a:schemeClr val="tx2"/>
                    </a:solidFill>
                    <a:latin typeface="+mj-lt"/>
                  </a:rPr>
                  <a:t>Management contract</a:t>
                </a:r>
                <a:endParaRPr lang="en-GB" sz="2000" dirty="0">
                  <a:solidFill>
                    <a:schemeClr val="tx2"/>
                  </a:solidFill>
                  <a:latin typeface="+mj-lt"/>
                </a:endParaRPr>
              </a:p>
            </p:txBody>
          </p:sp>
        </p:grpSp>
        <p:sp>
          <p:nvSpPr>
            <p:cNvPr id="51" name="Text Box 11"/>
            <p:cNvSpPr txBox="1">
              <a:spLocks noChangeArrowheads="1"/>
            </p:cNvSpPr>
            <p:nvPr/>
          </p:nvSpPr>
          <p:spPr bwMode="auto">
            <a:xfrm>
              <a:off x="3679943" y="5703399"/>
              <a:ext cx="1345153" cy="800136"/>
            </a:xfrm>
            <a:prstGeom prst="rect">
              <a:avLst/>
            </a:prstGeom>
            <a:noFill/>
            <a:ln w="9525" algn="ctr">
              <a:noFill/>
              <a:miter lim="800000"/>
              <a:headEnd/>
              <a:tailEnd/>
            </a:ln>
            <a:effectLst/>
            <a:extLst/>
          </p:spPr>
          <p:txBody>
            <a:bodyPr wrap="square" lIns="18000" tIns="46800" rIns="18000" bIns="4680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50000"/>
                </a:spcBef>
                <a:spcAft>
                  <a:spcPct val="0"/>
                </a:spcAft>
                <a:defRPr sz="1400">
                  <a:solidFill>
                    <a:schemeClr val="tx1"/>
                  </a:solidFill>
                  <a:latin typeface="Arial" charset="0"/>
                </a:defRPr>
              </a:lvl6pPr>
              <a:lvl7pPr marL="2971800" indent="-228600" eaLnBrk="0" fontAlgn="base" hangingPunct="0">
                <a:spcBef>
                  <a:spcPct val="50000"/>
                </a:spcBef>
                <a:spcAft>
                  <a:spcPct val="0"/>
                </a:spcAft>
                <a:defRPr sz="1400">
                  <a:solidFill>
                    <a:schemeClr val="tx1"/>
                  </a:solidFill>
                  <a:latin typeface="Arial" charset="0"/>
                </a:defRPr>
              </a:lvl7pPr>
              <a:lvl8pPr marL="3429000" indent="-228600" eaLnBrk="0" fontAlgn="base" hangingPunct="0">
                <a:spcBef>
                  <a:spcPct val="50000"/>
                </a:spcBef>
                <a:spcAft>
                  <a:spcPct val="0"/>
                </a:spcAft>
                <a:defRPr sz="1400">
                  <a:solidFill>
                    <a:schemeClr val="tx1"/>
                  </a:solidFill>
                  <a:latin typeface="Arial" charset="0"/>
                </a:defRPr>
              </a:lvl8pPr>
              <a:lvl9pPr marL="3886200" indent="-228600" eaLnBrk="0" fontAlgn="base" hangingPunct="0">
                <a:spcBef>
                  <a:spcPct val="50000"/>
                </a:spcBef>
                <a:spcAft>
                  <a:spcPct val="0"/>
                </a:spcAft>
                <a:defRPr sz="1400">
                  <a:solidFill>
                    <a:schemeClr val="tx1"/>
                  </a:solidFill>
                  <a:latin typeface="Arial" charset="0"/>
                </a:defRPr>
              </a:lvl9pPr>
            </a:lstStyle>
            <a:p>
              <a:pPr algn="ctr"/>
              <a:r>
                <a:rPr lang="en-NZ" sz="2000" dirty="0" smtClean="0">
                  <a:solidFill>
                    <a:schemeClr val="tx2"/>
                  </a:solidFill>
                  <a:latin typeface="+mj-lt"/>
                </a:rPr>
                <a:t>System loss reduction contract</a:t>
              </a:r>
              <a:endParaRPr lang="en-GB" sz="2000" dirty="0">
                <a:solidFill>
                  <a:schemeClr val="tx2"/>
                </a:solidFill>
                <a:latin typeface="+mj-lt"/>
              </a:endParaRPr>
            </a:p>
          </p:txBody>
        </p:sp>
      </p:grpSp>
      <p:pic>
        <p:nvPicPr>
          <p:cNvPr id="43" name="Picture 5" descr="C:\Users\vishal.CASTALIA\AppData\Local\Microsoft\Windows\Temporary Internet Files\Content.IE5\NIE3PLSO\MC90044132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43463" y="1812891"/>
            <a:ext cx="648469" cy="648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7734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582" y="378698"/>
            <a:ext cx="10355282" cy="485775"/>
          </a:xfrm>
        </p:spPr>
        <p:txBody>
          <a:bodyPr/>
          <a:lstStyle/>
          <a:p>
            <a:r>
              <a:rPr lang="en-US" dirty="0" smtClean="0"/>
              <a:t>Third step is to create an institutional basis for mini-grid projects…</a:t>
            </a:r>
            <a:endParaRPr lang="en-US" dirty="0"/>
          </a:p>
        </p:txBody>
      </p:sp>
      <p:sp>
        <p:nvSpPr>
          <p:cNvPr id="4" name="Slide Number Placeholder 3"/>
          <p:cNvSpPr>
            <a:spLocks noGrp="1"/>
          </p:cNvSpPr>
          <p:nvPr>
            <p:ph type="sldNum" sz="quarter" idx="16"/>
          </p:nvPr>
        </p:nvSpPr>
        <p:spPr>
          <a:xfrm>
            <a:off x="3673408" y="6296234"/>
            <a:ext cx="2311400" cy="365125"/>
          </a:xfrm>
        </p:spPr>
        <p:txBody>
          <a:bodyPr/>
          <a:lstStyle/>
          <a:p>
            <a:fld id="{5E74316C-E23F-428A-8567-06E5DA18F3DA}" type="slidenum">
              <a:rPr lang="en-NZ" smtClean="0"/>
              <a:pPr/>
              <a:t>14</a:t>
            </a:fld>
            <a:endParaRPr lang="en-NZ"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26633"/>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2"/>
                </a:solidFill>
              </a:rPr>
              <a:t>Need for coordinated </a:t>
            </a:r>
            <a:r>
              <a:rPr lang="en-US" sz="2000" b="1" dirty="0">
                <a:solidFill>
                  <a:schemeClr val="tx2"/>
                </a:solidFill>
              </a:rPr>
              <a:t>implementation </a:t>
            </a:r>
            <a:r>
              <a:rPr lang="en-US" sz="2000" b="1" dirty="0" smtClean="0">
                <a:solidFill>
                  <a:schemeClr val="tx2"/>
                </a:solidFill>
              </a:rPr>
              <a:t>of </a:t>
            </a:r>
            <a:r>
              <a:rPr lang="en-US" sz="2000" b="1" dirty="0">
                <a:solidFill>
                  <a:schemeClr val="tx2"/>
                </a:solidFill>
              </a:rPr>
              <a:t>mini-grids</a:t>
            </a: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cxnSp>
        <p:nvCxnSpPr>
          <p:cNvPr id="13" name="Straight Connector 12"/>
          <p:cNvCxnSpPr/>
          <p:nvPr/>
        </p:nvCxnSpPr>
        <p:spPr>
          <a:xfrm flipV="1">
            <a:off x="1271118" y="1477915"/>
            <a:ext cx="415405" cy="1217784"/>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1118" y="1276649"/>
            <a:ext cx="190006" cy="1252795"/>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864421" y="2529159"/>
            <a:ext cx="7427625" cy="2754600"/>
          </a:xfrm>
          <a:prstGeom prst="rect">
            <a:avLst/>
          </a:prstGeom>
          <a:noFill/>
        </p:spPr>
        <p:txBody>
          <a:bodyPr wrap="square" rtlCol="0">
            <a:spAutoFit/>
          </a:bodyPr>
          <a:lstStyle/>
          <a:p>
            <a:pPr marR="0" lvl="0">
              <a:spcBef>
                <a:spcPts val="0"/>
              </a:spcBef>
              <a:spcAft>
                <a:spcPts val="600"/>
              </a:spcAft>
              <a:tabLst>
                <a:tab pos="228600" algn="l"/>
                <a:tab pos="637540" algn="l"/>
              </a:tabLst>
            </a:pPr>
            <a:r>
              <a:rPr lang="en-NZ" sz="2800" b="1" dirty="0" smtClean="0">
                <a:solidFill>
                  <a:schemeClr val="tx2"/>
                </a:solidFill>
                <a:latin typeface="+mn-lt"/>
                <a:ea typeface="Times New Roman"/>
                <a:cs typeface="Times New Roman"/>
              </a:rPr>
              <a:t>Barriers:</a:t>
            </a:r>
          </a:p>
          <a:p>
            <a:pPr marL="342900" marR="0" lvl="0" indent="-342900">
              <a:spcBef>
                <a:spcPts val="0"/>
              </a:spcBef>
              <a:spcAft>
                <a:spcPts val="1200"/>
              </a:spcAft>
              <a:buFont typeface="Wingdings"/>
              <a:buChar char=""/>
              <a:tabLst>
                <a:tab pos="457200" algn="l"/>
              </a:tabLst>
            </a:pPr>
            <a:r>
              <a:rPr lang="en-NZ" sz="2400" dirty="0">
                <a:solidFill>
                  <a:schemeClr val="tx2"/>
                </a:solidFill>
                <a:latin typeface="+mn-lt"/>
                <a:ea typeface="Times New Roman"/>
                <a:cs typeface="Times New Roman"/>
              </a:rPr>
              <a:t>No ministry “ownership” for mini-grids. Hence, no instrument for channelling Union budget to mini-grids</a:t>
            </a:r>
            <a:endParaRPr lang="en-US" sz="2400" dirty="0">
              <a:solidFill>
                <a:schemeClr val="tx2"/>
              </a:solidFill>
              <a:latin typeface="+mn-lt"/>
              <a:ea typeface="Times New Roman"/>
              <a:cs typeface="Times New Roman"/>
            </a:endParaRPr>
          </a:p>
          <a:p>
            <a:pPr marL="342900" marR="0" lvl="0" indent="-342900">
              <a:spcBef>
                <a:spcPts val="0"/>
              </a:spcBef>
              <a:spcAft>
                <a:spcPts val="1200"/>
              </a:spcAft>
              <a:buFont typeface="Wingdings"/>
              <a:buChar char=""/>
              <a:tabLst>
                <a:tab pos="457200" algn="l"/>
              </a:tabLst>
            </a:pPr>
            <a:r>
              <a:rPr lang="en-NZ" sz="2400" dirty="0">
                <a:solidFill>
                  <a:schemeClr val="tx2"/>
                </a:solidFill>
                <a:latin typeface="+mn-lt"/>
                <a:ea typeface="Times New Roman"/>
                <a:cs typeface="Times New Roman"/>
              </a:rPr>
              <a:t>No standard format/processes to develop mini-grids</a:t>
            </a:r>
            <a:endParaRPr lang="en-US" sz="2400" dirty="0">
              <a:solidFill>
                <a:schemeClr val="tx2"/>
              </a:solidFill>
              <a:latin typeface="+mn-lt"/>
              <a:ea typeface="Times New Roman"/>
              <a:cs typeface="Times New Roman"/>
            </a:endParaRPr>
          </a:p>
          <a:p>
            <a:pPr marL="342900" marR="0" lvl="0" indent="-342900">
              <a:spcBef>
                <a:spcPts val="0"/>
              </a:spcBef>
              <a:spcAft>
                <a:spcPts val="1200"/>
              </a:spcAft>
              <a:buFont typeface="Wingdings"/>
              <a:buChar char=""/>
              <a:tabLst>
                <a:tab pos="457200" algn="l"/>
              </a:tabLst>
            </a:pPr>
            <a:r>
              <a:rPr lang="en-NZ" sz="2400" dirty="0">
                <a:solidFill>
                  <a:schemeClr val="tx2"/>
                </a:solidFill>
                <a:latin typeface="+mn-lt"/>
                <a:ea typeface="Times New Roman"/>
                <a:cs typeface="Times New Roman"/>
              </a:rPr>
              <a:t>No instrument for linking mini-grid proposals to roll-out plan</a:t>
            </a:r>
            <a:endParaRPr lang="en-US" sz="2400" dirty="0">
              <a:solidFill>
                <a:schemeClr val="tx2"/>
              </a:solidFill>
              <a:effectLst/>
              <a:latin typeface="+mn-lt"/>
              <a:ea typeface="Times New Roman"/>
              <a:cs typeface="Times New Roman"/>
            </a:endParaRPr>
          </a:p>
        </p:txBody>
      </p:sp>
      <p:sp>
        <p:nvSpPr>
          <p:cNvPr id="35" name="Rounded Rectangle 34"/>
          <p:cNvSpPr/>
          <p:nvPr/>
        </p:nvSpPr>
        <p:spPr bwMode="auto">
          <a:xfrm>
            <a:off x="1663000" y="2155199"/>
            <a:ext cx="8079461" cy="3426736"/>
          </a:xfrm>
          <a:prstGeom prst="roundRect">
            <a:avLst/>
          </a:prstGeom>
          <a:noFill/>
          <a:ln w="19050" cap="flat" cmpd="sng" algn="ctr">
            <a:solidFill>
              <a:srgbClr val="800000"/>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pic>
        <p:nvPicPr>
          <p:cNvPr id="4104" name="Picture 8" descr="https://encrypted-tbn2.gstatic.com/images?q=tbn:ANd9GcT95ysgodOSuoQOLXoNr2jKlpQxsJ_7P7xbjmM1khFifG-wFbiCow"/>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47188" y="2388331"/>
            <a:ext cx="758148" cy="669328"/>
          </a:xfrm>
          <a:prstGeom prst="rect">
            <a:avLst/>
          </a:prstGeom>
          <a:noFill/>
          <a:extLst>
            <a:ext uri="{909E8E84-426E-40DD-AFC4-6F175D3DCCD1}">
              <a14:hiddenFill xmlns:a14="http://schemas.microsoft.com/office/drawing/2010/main">
                <a:solidFill>
                  <a:srgbClr val="FFFFFF"/>
                </a:solidFill>
              </a14:hiddenFill>
            </a:ext>
          </a:extLst>
        </p:spPr>
      </p:pic>
      <p:sp>
        <p:nvSpPr>
          <p:cNvPr id="47" name="Rounded Rectangle 46"/>
          <p:cNvSpPr/>
          <p:nvPr/>
        </p:nvSpPr>
        <p:spPr bwMode="auto">
          <a:xfrm>
            <a:off x="4829108" y="2938610"/>
            <a:ext cx="4864393" cy="440766"/>
          </a:xfrm>
          <a:prstGeom prst="roundRect">
            <a:avLst/>
          </a:prstGeom>
          <a:noFill/>
          <a:ln w="19050" cap="flat" cmpd="sng" algn="ctr">
            <a:no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spTree>
    <p:extLst>
      <p:ext uri="{BB962C8B-B14F-4D97-AF65-F5344CB8AC3E}">
        <p14:creationId xmlns:p14="http://schemas.microsoft.com/office/powerpoint/2010/main" val="20595431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1808272388"/>
              </p:ext>
            </p:extLst>
          </p:nvPr>
        </p:nvGraphicFramePr>
        <p:xfrm>
          <a:off x="-4494482" y="2454546"/>
          <a:ext cx="15219632" cy="4546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Curved Right Arrow 33"/>
          <p:cNvSpPr/>
          <p:nvPr/>
        </p:nvSpPr>
        <p:spPr>
          <a:xfrm rot="18817677">
            <a:off x="4221583" y="3921398"/>
            <a:ext cx="1163384" cy="2925165"/>
          </a:xfrm>
          <a:prstGeom prst="curvedRightArrow">
            <a:avLst/>
          </a:prstGeom>
          <a:solidFill>
            <a:schemeClr val="bg1">
              <a:lumMod val="65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 name="Text Placeholder 2"/>
          <p:cNvSpPr>
            <a:spLocks noGrp="1"/>
          </p:cNvSpPr>
          <p:nvPr>
            <p:ph type="body" sz="quarter" idx="13"/>
          </p:nvPr>
        </p:nvSpPr>
        <p:spPr>
          <a:xfrm>
            <a:off x="71248" y="378698"/>
            <a:ext cx="10355282" cy="485775"/>
          </a:xfrm>
        </p:spPr>
        <p:txBody>
          <a:bodyPr/>
          <a:lstStyle/>
          <a:p>
            <a:r>
              <a:rPr lang="en-US" dirty="0" smtClean="0"/>
              <a:t>This can be done by…</a:t>
            </a:r>
            <a:endParaRPr lang="en-US" dirty="0"/>
          </a:p>
        </p:txBody>
      </p:sp>
      <p:sp>
        <p:nvSpPr>
          <p:cNvPr id="4" name="Slide Number Placeholder 3"/>
          <p:cNvSpPr>
            <a:spLocks noGrp="1"/>
          </p:cNvSpPr>
          <p:nvPr>
            <p:ph type="sldNum" sz="quarter" idx="16"/>
          </p:nvPr>
        </p:nvSpPr>
        <p:spPr>
          <a:xfrm>
            <a:off x="3970945" y="6492875"/>
            <a:ext cx="2311400" cy="365125"/>
          </a:xfrm>
        </p:spPr>
        <p:txBody>
          <a:bodyPr/>
          <a:lstStyle/>
          <a:p>
            <a:fld id="{5E74316C-E23F-428A-8567-06E5DA18F3DA}" type="slidenum">
              <a:rPr lang="en-NZ" smtClean="0"/>
              <a:pPr/>
              <a:t>15</a:t>
            </a:fld>
            <a:endParaRPr lang="en-NZ" dirty="0"/>
          </a:p>
        </p:txBody>
      </p:sp>
      <p:pic>
        <p:nvPicPr>
          <p:cNvPr id="409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98" y="1104513"/>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18161"/>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2"/>
                </a:solidFill>
              </a:rPr>
              <a:t>Need for </a:t>
            </a:r>
            <a:r>
              <a:rPr lang="en-US" sz="2000" b="1" dirty="0">
                <a:solidFill>
                  <a:schemeClr val="tx2"/>
                </a:solidFill>
              </a:rPr>
              <a:t>coordinated implementation of </a:t>
            </a:r>
            <a:r>
              <a:rPr lang="en-US" sz="2000" b="1" dirty="0" smtClean="0">
                <a:solidFill>
                  <a:schemeClr val="tx2"/>
                </a:solidFill>
              </a:rPr>
              <a:t>mini-grids</a:t>
            </a:r>
            <a:endParaRPr lang="en-US" sz="2000" b="1" dirty="0">
              <a:solidFill>
                <a:schemeClr val="tx2"/>
              </a:solidFill>
            </a:endParaRP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cxnSp>
        <p:nvCxnSpPr>
          <p:cNvPr id="13" name="Straight Connector 12"/>
          <p:cNvCxnSpPr/>
          <p:nvPr/>
        </p:nvCxnSpPr>
        <p:spPr>
          <a:xfrm flipV="1">
            <a:off x="1271118" y="1477915"/>
            <a:ext cx="415405" cy="1032261"/>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1118" y="1276649"/>
            <a:ext cx="190006" cy="1072445"/>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grpSp>
        <p:nvGrpSpPr>
          <p:cNvPr id="4107" name="Group 4106"/>
          <p:cNvGrpSpPr/>
          <p:nvPr/>
        </p:nvGrpSpPr>
        <p:grpSpPr>
          <a:xfrm>
            <a:off x="1826322" y="1737757"/>
            <a:ext cx="7591433" cy="1038919"/>
            <a:chOff x="1319371" y="3965637"/>
            <a:chExt cx="5218094" cy="1899160"/>
          </a:xfrm>
        </p:grpSpPr>
        <p:sp>
          <p:nvSpPr>
            <p:cNvPr id="45" name="TextBox 44"/>
            <p:cNvSpPr txBox="1"/>
            <p:nvPr/>
          </p:nvSpPr>
          <p:spPr>
            <a:xfrm>
              <a:off x="1319371" y="4008149"/>
              <a:ext cx="5003740" cy="1856648"/>
            </a:xfrm>
            <a:prstGeom prst="rect">
              <a:avLst/>
            </a:prstGeom>
            <a:noFill/>
            <a:ln>
              <a:noFill/>
            </a:ln>
          </p:spPr>
          <p:txBody>
            <a:bodyPr wrap="square" rtlCol="0">
              <a:spAutoFit/>
            </a:bodyPr>
            <a:lstStyle/>
            <a:p>
              <a:pPr marR="0" lvl="0">
                <a:spcBef>
                  <a:spcPts val="0"/>
                </a:spcBef>
                <a:spcAft>
                  <a:spcPts val="600"/>
                </a:spcAft>
                <a:tabLst>
                  <a:tab pos="228600" algn="l"/>
                  <a:tab pos="637540" algn="l"/>
                </a:tabLst>
              </a:pPr>
              <a:r>
                <a:rPr lang="en-NZ" sz="2000" b="1" dirty="0" smtClean="0">
                  <a:solidFill>
                    <a:schemeClr val="tx2"/>
                  </a:solidFill>
                </a:rPr>
                <a:t>Recommendation: </a:t>
              </a:r>
              <a:r>
                <a:rPr lang="en-NZ" sz="2000" dirty="0" smtClean="0">
                  <a:solidFill>
                    <a:schemeClr val="tx2"/>
                  </a:solidFill>
                </a:rPr>
                <a:t>The Union Govt  will have a role with respect to mini –grids, even if implementation is decentralized. There is need for an institutional “home” for this role</a:t>
              </a:r>
              <a:endParaRPr lang="en-US" sz="2000" dirty="0">
                <a:solidFill>
                  <a:schemeClr val="tx2"/>
                </a:solidFill>
                <a:effectLst/>
                <a:latin typeface="+mn-lt"/>
                <a:ea typeface="Times New Roman"/>
                <a:cs typeface="Times New Roman"/>
              </a:endParaRPr>
            </a:p>
          </p:txBody>
        </p:sp>
        <p:sp>
          <p:nvSpPr>
            <p:cNvPr id="47" name="Rounded Rectangle 46"/>
            <p:cNvSpPr/>
            <p:nvPr/>
          </p:nvSpPr>
          <p:spPr bwMode="auto">
            <a:xfrm>
              <a:off x="3001105" y="3965637"/>
              <a:ext cx="3536360" cy="805727"/>
            </a:xfrm>
            <a:prstGeom prst="roundRect">
              <a:avLst/>
            </a:prstGeom>
            <a:noFill/>
            <a:ln w="19050" cap="flat" cmpd="sng" algn="ctr">
              <a:no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grpSp>
      <p:sp>
        <p:nvSpPr>
          <p:cNvPr id="23" name="Rounded Rectangle 22"/>
          <p:cNvSpPr/>
          <p:nvPr/>
        </p:nvSpPr>
        <p:spPr bwMode="auto">
          <a:xfrm>
            <a:off x="1783766" y="1568775"/>
            <a:ext cx="7941934" cy="1315929"/>
          </a:xfrm>
          <a:prstGeom prst="roundRect">
            <a:avLst/>
          </a:prstGeom>
          <a:noFill/>
          <a:ln w="19050" cap="flat" cmpd="sng" algn="ctr">
            <a:solidFill>
              <a:schemeClr val="bg2">
                <a:lumMod val="2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pic>
        <p:nvPicPr>
          <p:cNvPr id="24" name="Picture 5" descr="C:\Users\vishal.CASTALIA\AppData\Local\Microsoft\Windows\Temporary Internet Files\Content.IE5\NIE3PLSO\MC900441322[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009881" y="1620001"/>
            <a:ext cx="648469" cy="648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73924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1248" y="378698"/>
            <a:ext cx="10355282" cy="485775"/>
          </a:xfrm>
        </p:spPr>
        <p:txBody>
          <a:bodyPr/>
          <a:lstStyle/>
          <a:p>
            <a:r>
              <a:rPr lang="en-US" dirty="0" smtClean="0"/>
              <a:t>A more centralized approach to mini-grid development…</a:t>
            </a:r>
            <a:endParaRPr lang="en-US" dirty="0"/>
          </a:p>
        </p:txBody>
      </p:sp>
      <p:sp>
        <p:nvSpPr>
          <p:cNvPr id="4" name="Slide Number Placeholder 3"/>
          <p:cNvSpPr>
            <a:spLocks noGrp="1"/>
          </p:cNvSpPr>
          <p:nvPr>
            <p:ph type="sldNum" sz="quarter" idx="16"/>
          </p:nvPr>
        </p:nvSpPr>
        <p:spPr>
          <a:xfrm>
            <a:off x="-485362" y="6492875"/>
            <a:ext cx="2311400" cy="365125"/>
          </a:xfrm>
        </p:spPr>
        <p:txBody>
          <a:bodyPr/>
          <a:lstStyle/>
          <a:p>
            <a:fld id="{5E74316C-E23F-428A-8567-06E5DA18F3DA}" type="slidenum">
              <a:rPr lang="en-NZ" smtClean="0"/>
              <a:pPr/>
              <a:t>16</a:t>
            </a:fld>
            <a:endParaRPr lang="en-NZ"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98" y="1104513"/>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18161"/>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2"/>
                </a:solidFill>
              </a:rPr>
              <a:t>Need for </a:t>
            </a:r>
            <a:r>
              <a:rPr lang="en-US" sz="2000" b="1" dirty="0">
                <a:solidFill>
                  <a:schemeClr val="tx2"/>
                </a:solidFill>
              </a:rPr>
              <a:t>coordinated implementation of </a:t>
            </a:r>
            <a:r>
              <a:rPr lang="en-US" sz="2000" b="1" dirty="0" smtClean="0">
                <a:solidFill>
                  <a:schemeClr val="tx2"/>
                </a:solidFill>
              </a:rPr>
              <a:t>mini-grids</a:t>
            </a:r>
            <a:endParaRPr lang="en-US" sz="2000" b="1" dirty="0">
              <a:solidFill>
                <a:schemeClr val="tx2"/>
              </a:solidFill>
            </a:endParaRP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cxnSp>
        <p:nvCxnSpPr>
          <p:cNvPr id="13" name="Straight Connector 12"/>
          <p:cNvCxnSpPr/>
          <p:nvPr/>
        </p:nvCxnSpPr>
        <p:spPr>
          <a:xfrm flipV="1">
            <a:off x="1271118" y="1477915"/>
            <a:ext cx="415405" cy="1032261"/>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1118" y="1276649"/>
            <a:ext cx="190006" cy="1072445"/>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graphicFrame>
        <p:nvGraphicFramePr>
          <p:cNvPr id="5" name="Table 4"/>
          <p:cNvGraphicFramePr>
            <a:graphicFrameLocks noGrp="1"/>
          </p:cNvGraphicFramePr>
          <p:nvPr>
            <p:extLst>
              <p:ext uri="{D42A27DB-BD31-4B8C-83A1-F6EECF244321}">
                <p14:modId xmlns:p14="http://schemas.microsoft.com/office/powerpoint/2010/main" val="545329300"/>
              </p:ext>
            </p:extLst>
          </p:nvPr>
        </p:nvGraphicFramePr>
        <p:xfrm>
          <a:off x="1826038" y="1521768"/>
          <a:ext cx="7947354" cy="5068096"/>
        </p:xfrm>
        <a:graphic>
          <a:graphicData uri="http://schemas.openxmlformats.org/drawingml/2006/table">
            <a:tbl>
              <a:tblPr firstRow="1" firstCol="1" bandRow="1">
                <a:tableStyleId>{5C22544A-7EE6-4342-B048-85BDC9FD1C3A}</a:tableStyleId>
              </a:tblPr>
              <a:tblGrid>
                <a:gridCol w="2345912"/>
                <a:gridCol w="1451972"/>
                <a:gridCol w="4149470"/>
              </a:tblGrid>
              <a:tr h="325182">
                <a:tc>
                  <a:txBody>
                    <a:bodyPr/>
                    <a:lstStyle/>
                    <a:p>
                      <a:pPr algn="l">
                        <a:spcBef>
                          <a:spcPts val="150"/>
                        </a:spcBef>
                        <a:spcAft>
                          <a:spcPts val="150"/>
                        </a:spcAft>
                        <a:tabLst>
                          <a:tab pos="180340" algn="l"/>
                          <a:tab pos="180340" algn="l"/>
                        </a:tabLst>
                      </a:pPr>
                      <a:r>
                        <a:rPr lang="en-US" sz="1800" dirty="0">
                          <a:effectLst/>
                        </a:rPr>
                        <a:t>Function</a:t>
                      </a:r>
                      <a:endParaRPr lang="en-NZ" sz="2000" dirty="0">
                        <a:effectLst/>
                        <a:latin typeface="Garamond"/>
                        <a:ea typeface="Times New Roman"/>
                        <a:cs typeface="Times New Roman"/>
                      </a:endParaRPr>
                    </a:p>
                  </a:txBody>
                  <a:tcPr marL="53975" marR="53975" marT="17780" marB="17780">
                    <a:solidFill>
                      <a:schemeClr val="bg2">
                        <a:lumMod val="25000"/>
                      </a:schemeClr>
                    </a:solidFill>
                  </a:tcPr>
                </a:tc>
                <a:tc>
                  <a:txBody>
                    <a:bodyPr/>
                    <a:lstStyle/>
                    <a:p>
                      <a:pPr algn="l">
                        <a:spcBef>
                          <a:spcPts val="150"/>
                        </a:spcBef>
                        <a:spcAft>
                          <a:spcPts val="150"/>
                        </a:spcAft>
                        <a:tabLst>
                          <a:tab pos="180340" algn="l"/>
                          <a:tab pos="180340" algn="l"/>
                        </a:tabLst>
                      </a:pPr>
                      <a:r>
                        <a:rPr lang="en-US" sz="1800" dirty="0">
                          <a:effectLst/>
                        </a:rPr>
                        <a:t>Who </a:t>
                      </a:r>
                      <a:endParaRPr lang="en-NZ" sz="2000" dirty="0">
                        <a:effectLst/>
                        <a:latin typeface="Garamond"/>
                        <a:ea typeface="Times New Roman"/>
                        <a:cs typeface="Times New Roman"/>
                      </a:endParaRPr>
                    </a:p>
                  </a:txBody>
                  <a:tcPr marL="53975" marR="53975" marT="17780" marB="17780">
                    <a:solidFill>
                      <a:schemeClr val="bg2">
                        <a:lumMod val="25000"/>
                      </a:schemeClr>
                    </a:solidFill>
                  </a:tcPr>
                </a:tc>
                <a:tc>
                  <a:txBody>
                    <a:bodyPr/>
                    <a:lstStyle/>
                    <a:p>
                      <a:pPr algn="l">
                        <a:spcBef>
                          <a:spcPts val="150"/>
                        </a:spcBef>
                        <a:spcAft>
                          <a:spcPts val="150"/>
                        </a:spcAft>
                        <a:tabLst>
                          <a:tab pos="180340" algn="l"/>
                          <a:tab pos="180340" algn="l"/>
                        </a:tabLst>
                      </a:pPr>
                      <a:r>
                        <a:rPr lang="en-US" sz="1800" dirty="0" smtClean="0">
                          <a:effectLst/>
                        </a:rPr>
                        <a:t>What/</a:t>
                      </a:r>
                      <a:r>
                        <a:rPr lang="en-US" sz="1800" baseline="0" dirty="0" smtClean="0">
                          <a:effectLst/>
                        </a:rPr>
                        <a:t> </a:t>
                      </a:r>
                      <a:r>
                        <a:rPr lang="en-US" sz="1800" dirty="0" smtClean="0">
                          <a:effectLst/>
                        </a:rPr>
                        <a:t>How</a:t>
                      </a:r>
                      <a:r>
                        <a:rPr lang="en-US" sz="1800" dirty="0">
                          <a:effectLst/>
                        </a:rPr>
                        <a:t>?</a:t>
                      </a:r>
                      <a:endParaRPr lang="en-NZ" sz="2000" dirty="0">
                        <a:effectLst/>
                        <a:latin typeface="Garamond"/>
                        <a:ea typeface="Times New Roman"/>
                        <a:cs typeface="Times New Roman"/>
                      </a:endParaRPr>
                    </a:p>
                  </a:txBody>
                  <a:tcPr marL="53975" marR="53975" marT="17780" marB="17780">
                    <a:solidFill>
                      <a:schemeClr val="bg2">
                        <a:lumMod val="25000"/>
                      </a:schemeClr>
                    </a:solidFill>
                  </a:tcPr>
                </a:tc>
              </a:tr>
              <a:tr h="1471622">
                <a:tc>
                  <a:txBody>
                    <a:bodyPr/>
                    <a:lstStyle/>
                    <a:p>
                      <a:pPr algn="l">
                        <a:spcBef>
                          <a:spcPts val="150"/>
                        </a:spcBef>
                        <a:spcAft>
                          <a:spcPts val="600"/>
                        </a:spcAft>
                        <a:tabLst>
                          <a:tab pos="180340" algn="l"/>
                          <a:tab pos="180340" algn="l"/>
                        </a:tabLst>
                      </a:pPr>
                      <a:r>
                        <a:rPr lang="en-US" sz="1800" dirty="0">
                          <a:solidFill>
                            <a:schemeClr val="tx2"/>
                          </a:solidFill>
                          <a:effectLst/>
                        </a:rPr>
                        <a:t>Funding and Financing Support</a:t>
                      </a:r>
                      <a:endParaRPr lang="en-NZ" sz="2000" dirty="0">
                        <a:solidFill>
                          <a:schemeClr val="tx2"/>
                        </a:solidFill>
                        <a:effectLst/>
                        <a:latin typeface="Garamond"/>
                        <a:ea typeface="Times New Roman"/>
                        <a:cs typeface="Times New Roman"/>
                      </a:endParaRPr>
                    </a:p>
                  </a:txBody>
                  <a:tcPr marL="53975" marR="53975" marT="17780" marB="17780">
                    <a:solidFill>
                      <a:schemeClr val="bg1">
                        <a:lumMod val="85000"/>
                      </a:schemeClr>
                    </a:solidFill>
                  </a:tcPr>
                </a:tc>
                <a:tc>
                  <a:txBody>
                    <a:bodyPr/>
                    <a:lstStyle/>
                    <a:p>
                      <a:pPr algn="l">
                        <a:spcBef>
                          <a:spcPts val="150"/>
                        </a:spcBef>
                        <a:spcAft>
                          <a:spcPts val="150"/>
                        </a:spcAft>
                        <a:tabLst>
                          <a:tab pos="180340" algn="l"/>
                          <a:tab pos="180340" algn="l"/>
                        </a:tabLst>
                      </a:pPr>
                      <a:r>
                        <a:rPr lang="en-US" sz="1600" dirty="0">
                          <a:solidFill>
                            <a:schemeClr val="tx2"/>
                          </a:solidFill>
                          <a:effectLst/>
                        </a:rPr>
                        <a:t>Union </a:t>
                      </a:r>
                      <a:r>
                        <a:rPr lang="en-US" sz="1600" dirty="0" smtClean="0">
                          <a:solidFill>
                            <a:schemeClr val="tx2"/>
                          </a:solidFill>
                          <a:effectLst/>
                        </a:rPr>
                        <a:t>Govt </a:t>
                      </a:r>
                      <a:r>
                        <a:rPr lang="en-US" sz="1600" dirty="0">
                          <a:solidFill>
                            <a:schemeClr val="tx2"/>
                          </a:solidFill>
                          <a:effectLst/>
                        </a:rPr>
                        <a:t>through a dedicated agency</a:t>
                      </a:r>
                      <a:endParaRPr lang="en-NZ" sz="1800" dirty="0">
                        <a:solidFill>
                          <a:schemeClr val="tx2"/>
                        </a:solidFill>
                        <a:effectLst/>
                        <a:latin typeface="Garamond"/>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US" sz="1600" dirty="0" smtClean="0">
                          <a:solidFill>
                            <a:schemeClr val="tx2"/>
                          </a:solidFill>
                          <a:effectLst/>
                        </a:rPr>
                        <a:t>Union Govt. Agency purchases </a:t>
                      </a:r>
                      <a:r>
                        <a:rPr lang="en-US" sz="1600" dirty="0">
                          <a:solidFill>
                            <a:schemeClr val="tx2"/>
                          </a:solidFill>
                          <a:effectLst/>
                        </a:rPr>
                        <a:t>service from private contractors. It would finance construction as part of the national program, and would contract with private parties so that tariff revenue provides reasonable cost recovery to private developers</a:t>
                      </a:r>
                      <a:endParaRPr lang="en-NZ" sz="1800" dirty="0">
                        <a:solidFill>
                          <a:schemeClr val="tx2"/>
                        </a:solidFill>
                        <a:effectLst/>
                        <a:latin typeface="Garamond"/>
                        <a:ea typeface="Times New Roman"/>
                        <a:cs typeface="Times New Roman"/>
                      </a:endParaRPr>
                    </a:p>
                  </a:txBody>
                  <a:tcPr marL="53975" marR="53975" marT="17780" marB="17780"/>
                </a:tc>
              </a:tr>
              <a:tr h="1276350">
                <a:tc>
                  <a:txBody>
                    <a:bodyPr/>
                    <a:lstStyle/>
                    <a:p>
                      <a:pPr algn="l">
                        <a:spcBef>
                          <a:spcPts val="150"/>
                        </a:spcBef>
                        <a:spcAft>
                          <a:spcPts val="600"/>
                        </a:spcAft>
                        <a:tabLst>
                          <a:tab pos="180340" algn="l"/>
                          <a:tab pos="180340" algn="l"/>
                        </a:tabLst>
                      </a:pPr>
                      <a:r>
                        <a:rPr lang="en-US" sz="1800" dirty="0">
                          <a:solidFill>
                            <a:schemeClr val="tx2"/>
                          </a:solidFill>
                          <a:effectLst/>
                        </a:rPr>
                        <a:t>Project Prioritization</a:t>
                      </a:r>
                      <a:endParaRPr lang="en-NZ" sz="2000" dirty="0">
                        <a:solidFill>
                          <a:schemeClr val="tx2"/>
                        </a:solidFill>
                        <a:effectLst/>
                        <a:latin typeface="Garamond"/>
                        <a:ea typeface="Times New Roman"/>
                        <a:cs typeface="Times New Roman"/>
                      </a:endParaRPr>
                    </a:p>
                  </a:txBody>
                  <a:tcPr marL="53975" marR="53975" marT="17780" marB="17780">
                    <a:solidFill>
                      <a:schemeClr val="bg1">
                        <a:lumMod val="85000"/>
                      </a:schemeClr>
                    </a:solidFill>
                  </a:tcPr>
                </a:tc>
                <a:tc>
                  <a:txBody>
                    <a:bodyPr/>
                    <a:lstStyle/>
                    <a:p>
                      <a:pPr algn="l">
                        <a:spcBef>
                          <a:spcPts val="150"/>
                        </a:spcBef>
                        <a:spcAft>
                          <a:spcPts val="150"/>
                        </a:spcAft>
                        <a:tabLst>
                          <a:tab pos="180340" algn="l"/>
                          <a:tab pos="180340" algn="l"/>
                        </a:tabLst>
                      </a:pPr>
                      <a:r>
                        <a:rPr lang="en-US" sz="1600" dirty="0">
                          <a:solidFill>
                            <a:schemeClr val="tx2"/>
                          </a:solidFill>
                          <a:effectLst/>
                        </a:rPr>
                        <a:t>Union </a:t>
                      </a:r>
                      <a:r>
                        <a:rPr lang="en-US" sz="1600" dirty="0" smtClean="0">
                          <a:solidFill>
                            <a:schemeClr val="tx2"/>
                          </a:solidFill>
                          <a:effectLst/>
                        </a:rPr>
                        <a:t>Govt</a:t>
                      </a:r>
                      <a:r>
                        <a:rPr lang="en-US" sz="1600" dirty="0">
                          <a:solidFill>
                            <a:schemeClr val="tx2"/>
                          </a:solidFill>
                          <a:effectLst/>
                        </a:rPr>
                        <a:t>, with support from Regional </a:t>
                      </a:r>
                      <a:r>
                        <a:rPr lang="en-US" sz="1600" dirty="0" smtClean="0">
                          <a:solidFill>
                            <a:schemeClr val="tx2"/>
                          </a:solidFill>
                          <a:effectLst/>
                        </a:rPr>
                        <a:t>Govt </a:t>
                      </a:r>
                      <a:r>
                        <a:rPr lang="en-US" sz="1600" dirty="0">
                          <a:solidFill>
                            <a:schemeClr val="tx2"/>
                          </a:solidFill>
                          <a:effectLst/>
                        </a:rPr>
                        <a:t>and/or VECs</a:t>
                      </a:r>
                      <a:endParaRPr lang="en-NZ" sz="1800" dirty="0">
                        <a:solidFill>
                          <a:schemeClr val="tx2"/>
                        </a:solidFill>
                        <a:effectLst/>
                        <a:latin typeface="Garamond"/>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US" sz="1600" dirty="0">
                          <a:solidFill>
                            <a:schemeClr val="tx2"/>
                          </a:solidFill>
                          <a:effectLst/>
                        </a:rPr>
                        <a:t>Actively decides where to build, based on some clearly defined criteria. Could use the support of Regional Government </a:t>
                      </a:r>
                      <a:endParaRPr lang="en-NZ" sz="1800" dirty="0">
                        <a:solidFill>
                          <a:schemeClr val="tx2"/>
                        </a:solidFill>
                        <a:effectLst/>
                        <a:latin typeface="Garamond"/>
                        <a:ea typeface="Times New Roman"/>
                        <a:cs typeface="Times New Roman"/>
                      </a:endParaRPr>
                    </a:p>
                  </a:txBody>
                  <a:tcPr marL="53975" marR="53975" marT="17780" marB="17780"/>
                </a:tc>
              </a:tr>
              <a:tr h="781050">
                <a:tc>
                  <a:txBody>
                    <a:bodyPr/>
                    <a:lstStyle/>
                    <a:p>
                      <a:pPr algn="l">
                        <a:spcBef>
                          <a:spcPts val="150"/>
                        </a:spcBef>
                        <a:spcAft>
                          <a:spcPts val="600"/>
                        </a:spcAft>
                        <a:tabLst>
                          <a:tab pos="180340" algn="l"/>
                          <a:tab pos="180340" algn="l"/>
                        </a:tabLst>
                      </a:pPr>
                      <a:r>
                        <a:rPr lang="en-US" sz="1800" dirty="0">
                          <a:solidFill>
                            <a:schemeClr val="tx2"/>
                          </a:solidFill>
                          <a:effectLst/>
                        </a:rPr>
                        <a:t>Detailed Project Design</a:t>
                      </a:r>
                      <a:endParaRPr lang="en-NZ" sz="2000" dirty="0">
                        <a:solidFill>
                          <a:schemeClr val="tx2"/>
                        </a:solidFill>
                        <a:effectLst/>
                        <a:latin typeface="Garamond"/>
                        <a:ea typeface="Times New Roman"/>
                        <a:cs typeface="Times New Roman"/>
                      </a:endParaRPr>
                    </a:p>
                  </a:txBody>
                  <a:tcPr marL="53975" marR="53975" marT="17780" marB="17780">
                    <a:solidFill>
                      <a:schemeClr val="bg1">
                        <a:lumMod val="85000"/>
                      </a:schemeClr>
                    </a:solidFill>
                  </a:tcPr>
                </a:tc>
                <a:tc>
                  <a:txBody>
                    <a:bodyPr/>
                    <a:lstStyle/>
                    <a:p>
                      <a:pPr algn="l">
                        <a:spcBef>
                          <a:spcPts val="150"/>
                        </a:spcBef>
                        <a:spcAft>
                          <a:spcPts val="150"/>
                        </a:spcAft>
                        <a:tabLst>
                          <a:tab pos="180340" algn="l"/>
                          <a:tab pos="180340" algn="l"/>
                        </a:tabLst>
                      </a:pPr>
                      <a:r>
                        <a:rPr lang="en-US" sz="1600" dirty="0">
                          <a:solidFill>
                            <a:schemeClr val="tx2"/>
                          </a:solidFill>
                          <a:effectLst/>
                        </a:rPr>
                        <a:t>Union </a:t>
                      </a:r>
                      <a:r>
                        <a:rPr lang="en-US" sz="1600" dirty="0" smtClean="0">
                          <a:solidFill>
                            <a:schemeClr val="tx2"/>
                          </a:solidFill>
                          <a:effectLst/>
                        </a:rPr>
                        <a:t>Govt </a:t>
                      </a:r>
                      <a:endParaRPr lang="en-NZ" sz="1800" dirty="0">
                        <a:solidFill>
                          <a:schemeClr val="tx2"/>
                        </a:solidFill>
                        <a:effectLst/>
                        <a:latin typeface="Garamond"/>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US" sz="1600" dirty="0">
                          <a:solidFill>
                            <a:schemeClr val="tx2"/>
                          </a:solidFill>
                          <a:effectLst/>
                        </a:rPr>
                        <a:t> </a:t>
                      </a:r>
                      <a:endParaRPr lang="en-NZ" sz="1800" dirty="0">
                        <a:solidFill>
                          <a:schemeClr val="tx2"/>
                        </a:solidFill>
                        <a:effectLst/>
                        <a:latin typeface="Garamond"/>
                        <a:ea typeface="Times New Roman"/>
                        <a:cs typeface="Times New Roman"/>
                      </a:endParaRPr>
                    </a:p>
                  </a:txBody>
                  <a:tcPr marL="53975" marR="53975" marT="17780" marB="17780"/>
                </a:tc>
              </a:tr>
              <a:tr h="593457">
                <a:tc>
                  <a:txBody>
                    <a:bodyPr/>
                    <a:lstStyle/>
                    <a:p>
                      <a:pPr algn="l">
                        <a:spcBef>
                          <a:spcPts val="150"/>
                        </a:spcBef>
                        <a:spcAft>
                          <a:spcPts val="600"/>
                        </a:spcAft>
                        <a:tabLst>
                          <a:tab pos="180340" algn="l"/>
                          <a:tab pos="180340" algn="l"/>
                        </a:tabLst>
                      </a:pPr>
                      <a:r>
                        <a:rPr lang="en-US" sz="1800" dirty="0">
                          <a:solidFill>
                            <a:schemeClr val="tx2"/>
                          </a:solidFill>
                          <a:effectLst/>
                          <a:latin typeface="+mj-lt"/>
                        </a:rPr>
                        <a:t>Procurement of Materials, Construction</a:t>
                      </a:r>
                      <a:endParaRPr lang="en-NZ" sz="2000" dirty="0">
                        <a:solidFill>
                          <a:schemeClr val="tx2"/>
                        </a:solidFill>
                        <a:effectLst/>
                        <a:latin typeface="+mj-lt"/>
                        <a:ea typeface="Times New Roman"/>
                        <a:cs typeface="Times New Roman"/>
                      </a:endParaRPr>
                    </a:p>
                  </a:txBody>
                  <a:tcPr marL="53975" marR="53975" marT="17780" marB="17780">
                    <a:solidFill>
                      <a:schemeClr val="bg1">
                        <a:lumMod val="85000"/>
                      </a:schemeClr>
                    </a:solidFill>
                  </a:tcPr>
                </a:tc>
                <a:tc>
                  <a:txBody>
                    <a:bodyPr/>
                    <a:lstStyle/>
                    <a:p>
                      <a:pPr algn="l">
                        <a:spcBef>
                          <a:spcPts val="150"/>
                        </a:spcBef>
                        <a:spcAft>
                          <a:spcPts val="150"/>
                        </a:spcAft>
                        <a:tabLst>
                          <a:tab pos="180340" algn="l"/>
                          <a:tab pos="180340" algn="l"/>
                        </a:tabLst>
                      </a:pPr>
                      <a:r>
                        <a:rPr lang="en-US" sz="1600" dirty="0">
                          <a:solidFill>
                            <a:schemeClr val="tx2"/>
                          </a:solidFill>
                          <a:effectLst/>
                        </a:rPr>
                        <a:t>Union </a:t>
                      </a:r>
                      <a:r>
                        <a:rPr lang="en-US" sz="1600" dirty="0" smtClean="0">
                          <a:solidFill>
                            <a:schemeClr val="tx2"/>
                          </a:solidFill>
                          <a:effectLst/>
                        </a:rPr>
                        <a:t>Govt </a:t>
                      </a:r>
                      <a:endParaRPr lang="en-NZ" sz="1800" dirty="0">
                        <a:solidFill>
                          <a:schemeClr val="tx2"/>
                        </a:solidFill>
                        <a:effectLst/>
                        <a:latin typeface="Garamond"/>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US" sz="1600" dirty="0">
                          <a:solidFill>
                            <a:schemeClr val="tx2"/>
                          </a:solidFill>
                          <a:effectLst/>
                        </a:rPr>
                        <a:t>Union government agency will procure private contractors</a:t>
                      </a:r>
                      <a:endParaRPr lang="en-NZ" sz="1800" dirty="0">
                        <a:solidFill>
                          <a:schemeClr val="tx2"/>
                        </a:solidFill>
                        <a:effectLst/>
                        <a:latin typeface="Garamond"/>
                        <a:ea typeface="Times New Roman"/>
                        <a:cs typeface="Times New Roman"/>
                      </a:endParaRPr>
                    </a:p>
                  </a:txBody>
                  <a:tcPr marL="53975" marR="53975" marT="17780" marB="17780"/>
                </a:tc>
              </a:tr>
              <a:tr h="593457">
                <a:tc>
                  <a:txBody>
                    <a:bodyPr/>
                    <a:lstStyle/>
                    <a:p>
                      <a:pPr algn="l">
                        <a:spcBef>
                          <a:spcPts val="150"/>
                        </a:spcBef>
                        <a:spcAft>
                          <a:spcPts val="600"/>
                        </a:spcAft>
                        <a:tabLst>
                          <a:tab pos="180340" algn="l"/>
                          <a:tab pos="180340" algn="l"/>
                        </a:tabLst>
                      </a:pPr>
                      <a:r>
                        <a:rPr lang="en-NZ" sz="1600" dirty="0" smtClean="0">
                          <a:solidFill>
                            <a:schemeClr val="tx2"/>
                          </a:solidFill>
                          <a:effectLst/>
                          <a:latin typeface="+mn-lt"/>
                          <a:ea typeface="Times New Roman"/>
                          <a:cs typeface="Times New Roman"/>
                        </a:rPr>
                        <a:t>Regulation</a:t>
                      </a:r>
                      <a:endParaRPr lang="en-NZ" sz="1600" dirty="0">
                        <a:solidFill>
                          <a:schemeClr val="tx2"/>
                        </a:solidFill>
                        <a:effectLst/>
                        <a:latin typeface="+mn-lt"/>
                        <a:ea typeface="Times New Roman"/>
                        <a:cs typeface="Times New Roman"/>
                      </a:endParaRPr>
                    </a:p>
                  </a:txBody>
                  <a:tcPr marL="53975" marR="53975" marT="17780" marB="17780">
                    <a:solidFill>
                      <a:schemeClr val="bg1">
                        <a:lumMod val="85000"/>
                      </a:schemeClr>
                    </a:solidFill>
                  </a:tcPr>
                </a:tc>
                <a:tc>
                  <a:txBody>
                    <a:bodyPr/>
                    <a:lstStyle/>
                    <a:p>
                      <a:pPr algn="l">
                        <a:spcBef>
                          <a:spcPts val="150"/>
                        </a:spcBef>
                        <a:spcAft>
                          <a:spcPts val="150"/>
                        </a:spcAft>
                        <a:tabLst>
                          <a:tab pos="180340" algn="l"/>
                          <a:tab pos="180340" algn="l"/>
                        </a:tabLst>
                      </a:pPr>
                      <a:r>
                        <a:rPr lang="en-NZ" sz="1600" dirty="0" smtClean="0">
                          <a:solidFill>
                            <a:schemeClr val="tx2"/>
                          </a:solidFill>
                          <a:effectLst/>
                          <a:latin typeface="+mn-lt"/>
                          <a:ea typeface="Times New Roman"/>
                          <a:cs typeface="Times New Roman"/>
                        </a:rPr>
                        <a:t>Regulator</a:t>
                      </a:r>
                      <a:endParaRPr lang="en-NZ" sz="1600" dirty="0">
                        <a:solidFill>
                          <a:schemeClr val="tx2"/>
                        </a:solidFill>
                        <a:effectLst/>
                        <a:latin typeface="+mn-lt"/>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NZ" sz="1600" dirty="0" smtClean="0">
                          <a:solidFill>
                            <a:schemeClr val="tx2"/>
                          </a:solidFill>
                          <a:effectLst/>
                          <a:latin typeface="+mn-lt"/>
                          <a:ea typeface="Times New Roman"/>
                          <a:cs typeface="Times New Roman"/>
                        </a:rPr>
                        <a:t>Tariffs</a:t>
                      </a:r>
                      <a:r>
                        <a:rPr lang="en-NZ" sz="1600" baseline="0" dirty="0" smtClean="0">
                          <a:solidFill>
                            <a:schemeClr val="tx2"/>
                          </a:solidFill>
                          <a:effectLst/>
                          <a:latin typeface="+mn-lt"/>
                          <a:ea typeface="Times New Roman"/>
                          <a:cs typeface="Times New Roman"/>
                        </a:rPr>
                        <a:t> set before bidding of projects</a:t>
                      </a:r>
                      <a:endParaRPr lang="en-NZ" sz="1600" dirty="0">
                        <a:solidFill>
                          <a:schemeClr val="tx2"/>
                        </a:solidFill>
                        <a:effectLst/>
                        <a:latin typeface="+mn-lt"/>
                        <a:ea typeface="Times New Roman"/>
                        <a:cs typeface="Times New Roman"/>
                      </a:endParaRPr>
                    </a:p>
                  </a:txBody>
                  <a:tcPr marL="53975" marR="53975" marT="17780" marB="17780"/>
                </a:tc>
              </a:tr>
            </a:tbl>
          </a:graphicData>
        </a:graphic>
      </p:graphicFrame>
      <p:grpSp>
        <p:nvGrpSpPr>
          <p:cNvPr id="25" name="Group 24"/>
          <p:cNvGrpSpPr/>
          <p:nvPr/>
        </p:nvGrpSpPr>
        <p:grpSpPr>
          <a:xfrm>
            <a:off x="87598" y="3809999"/>
            <a:ext cx="1619968" cy="1074043"/>
            <a:chOff x="3001105" y="3968698"/>
            <a:chExt cx="3328836" cy="571564"/>
          </a:xfrm>
        </p:grpSpPr>
        <p:sp>
          <p:nvSpPr>
            <p:cNvPr id="26" name="TextBox 25"/>
            <p:cNvSpPr txBox="1"/>
            <p:nvPr/>
          </p:nvSpPr>
          <p:spPr>
            <a:xfrm>
              <a:off x="3392559" y="4018488"/>
              <a:ext cx="2822428" cy="491360"/>
            </a:xfrm>
            <a:prstGeom prst="rect">
              <a:avLst/>
            </a:prstGeom>
            <a:noFill/>
          </p:spPr>
          <p:txBody>
            <a:bodyPr wrap="square" rtlCol="0">
              <a:spAutoFit/>
            </a:bodyPr>
            <a:lstStyle/>
            <a:p>
              <a:pPr marR="0" lvl="0">
                <a:spcBef>
                  <a:spcPts val="0"/>
                </a:spcBef>
                <a:spcAft>
                  <a:spcPts val="600"/>
                </a:spcAft>
                <a:tabLst>
                  <a:tab pos="228600" algn="l"/>
                  <a:tab pos="637540" algn="l"/>
                </a:tabLst>
              </a:pPr>
              <a:r>
                <a:rPr lang="en-NZ" b="1" dirty="0" smtClean="0">
                  <a:solidFill>
                    <a:schemeClr val="tx2"/>
                  </a:solidFill>
                </a:rPr>
                <a:t>Option 1: </a:t>
              </a:r>
              <a:r>
                <a:rPr lang="en-NZ" dirty="0" smtClean="0">
                  <a:solidFill>
                    <a:schemeClr val="tx2"/>
                  </a:solidFill>
                </a:rPr>
                <a:t>Centralized approach</a:t>
              </a:r>
            </a:p>
          </p:txBody>
        </p:sp>
        <p:sp>
          <p:nvSpPr>
            <p:cNvPr id="27" name="Rounded Rectangle 26"/>
            <p:cNvSpPr/>
            <p:nvPr/>
          </p:nvSpPr>
          <p:spPr bwMode="auto">
            <a:xfrm>
              <a:off x="3001105" y="3968698"/>
              <a:ext cx="3328836" cy="571564"/>
            </a:xfrm>
            <a:prstGeom prst="roundRect">
              <a:avLst/>
            </a:prstGeom>
            <a:noFill/>
            <a:ln w="19050" cap="flat" cmpd="sng" algn="ctr">
              <a:solidFill>
                <a:schemeClr val="bg1">
                  <a:lumMod val="6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grpSp>
    </p:spTree>
    <p:extLst>
      <p:ext uri="{BB962C8B-B14F-4D97-AF65-F5344CB8AC3E}">
        <p14:creationId xmlns:p14="http://schemas.microsoft.com/office/powerpoint/2010/main" val="34322769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1248" y="378698"/>
            <a:ext cx="10355282" cy="485775"/>
          </a:xfrm>
        </p:spPr>
        <p:txBody>
          <a:bodyPr/>
          <a:lstStyle/>
          <a:p>
            <a:r>
              <a:rPr lang="en-US" dirty="0" smtClean="0"/>
              <a:t>A more decentralized  approach to mini-grid development…</a:t>
            </a:r>
            <a:endParaRPr lang="en-US" dirty="0"/>
          </a:p>
        </p:txBody>
      </p:sp>
      <p:sp>
        <p:nvSpPr>
          <p:cNvPr id="4" name="Slide Number Placeholder 3"/>
          <p:cNvSpPr>
            <a:spLocks noGrp="1"/>
          </p:cNvSpPr>
          <p:nvPr>
            <p:ph type="sldNum" sz="quarter" idx="16"/>
          </p:nvPr>
        </p:nvSpPr>
        <p:spPr>
          <a:xfrm>
            <a:off x="-485362" y="6492875"/>
            <a:ext cx="2311400" cy="365125"/>
          </a:xfrm>
        </p:spPr>
        <p:txBody>
          <a:bodyPr/>
          <a:lstStyle/>
          <a:p>
            <a:fld id="{5E74316C-E23F-428A-8567-06E5DA18F3DA}" type="slidenum">
              <a:rPr lang="en-NZ" smtClean="0"/>
              <a:pPr/>
              <a:t>17</a:t>
            </a:fld>
            <a:endParaRPr lang="en-NZ"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98" y="1104513"/>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18161"/>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2"/>
                </a:solidFill>
              </a:rPr>
              <a:t>Need for </a:t>
            </a:r>
            <a:r>
              <a:rPr lang="en-US" sz="2000" b="1" dirty="0">
                <a:solidFill>
                  <a:schemeClr val="tx2"/>
                </a:solidFill>
              </a:rPr>
              <a:t>coordinated implementation of </a:t>
            </a:r>
            <a:r>
              <a:rPr lang="en-US" sz="2000" b="1" dirty="0" smtClean="0">
                <a:solidFill>
                  <a:schemeClr val="tx2"/>
                </a:solidFill>
              </a:rPr>
              <a:t>mini-grids</a:t>
            </a:r>
            <a:endParaRPr lang="en-US" sz="2000" b="1" dirty="0">
              <a:solidFill>
                <a:schemeClr val="tx2"/>
              </a:solidFill>
            </a:endParaRP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cxnSp>
        <p:nvCxnSpPr>
          <p:cNvPr id="13" name="Straight Connector 12"/>
          <p:cNvCxnSpPr/>
          <p:nvPr/>
        </p:nvCxnSpPr>
        <p:spPr>
          <a:xfrm flipV="1">
            <a:off x="1271118" y="1477915"/>
            <a:ext cx="415405" cy="1032261"/>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1118" y="1276649"/>
            <a:ext cx="190006" cy="1072445"/>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grpSp>
        <p:nvGrpSpPr>
          <p:cNvPr id="25" name="Group 24"/>
          <p:cNvGrpSpPr/>
          <p:nvPr/>
        </p:nvGrpSpPr>
        <p:grpSpPr>
          <a:xfrm>
            <a:off x="87598" y="3827364"/>
            <a:ext cx="1709194" cy="1125641"/>
            <a:chOff x="3001105" y="3977936"/>
            <a:chExt cx="3512185" cy="599022"/>
          </a:xfrm>
        </p:grpSpPr>
        <p:sp>
          <p:nvSpPr>
            <p:cNvPr id="26" name="TextBox 25"/>
            <p:cNvSpPr txBox="1"/>
            <p:nvPr/>
          </p:nvSpPr>
          <p:spPr>
            <a:xfrm>
              <a:off x="3221117" y="4030160"/>
              <a:ext cx="3292173" cy="491360"/>
            </a:xfrm>
            <a:prstGeom prst="rect">
              <a:avLst/>
            </a:prstGeom>
            <a:noFill/>
          </p:spPr>
          <p:txBody>
            <a:bodyPr wrap="square" rtlCol="0">
              <a:spAutoFit/>
            </a:bodyPr>
            <a:lstStyle/>
            <a:p>
              <a:pPr marR="0" lvl="0">
                <a:spcBef>
                  <a:spcPts val="0"/>
                </a:spcBef>
                <a:spcAft>
                  <a:spcPts val="600"/>
                </a:spcAft>
                <a:tabLst>
                  <a:tab pos="228600" algn="l"/>
                  <a:tab pos="637540" algn="l"/>
                </a:tabLst>
              </a:pPr>
              <a:r>
                <a:rPr lang="en-NZ" b="1" dirty="0" smtClean="0">
                  <a:solidFill>
                    <a:schemeClr val="tx2"/>
                  </a:solidFill>
                </a:rPr>
                <a:t>Option 2: </a:t>
              </a:r>
              <a:r>
                <a:rPr lang="en-NZ" dirty="0" smtClean="0">
                  <a:solidFill>
                    <a:schemeClr val="tx2"/>
                  </a:solidFill>
                </a:rPr>
                <a:t>Decentralized approach</a:t>
              </a:r>
            </a:p>
          </p:txBody>
        </p:sp>
        <p:sp>
          <p:nvSpPr>
            <p:cNvPr id="27" name="Rounded Rectangle 26"/>
            <p:cNvSpPr/>
            <p:nvPr/>
          </p:nvSpPr>
          <p:spPr bwMode="auto">
            <a:xfrm>
              <a:off x="3001105" y="3977936"/>
              <a:ext cx="3328836" cy="599022"/>
            </a:xfrm>
            <a:prstGeom prst="roundRect">
              <a:avLst/>
            </a:prstGeom>
            <a:noFill/>
            <a:ln w="19050" cap="flat" cmpd="sng" algn="ctr">
              <a:solidFill>
                <a:schemeClr val="bg1">
                  <a:lumMod val="6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grpSp>
      <p:graphicFrame>
        <p:nvGraphicFramePr>
          <p:cNvPr id="14" name="Table 13"/>
          <p:cNvGraphicFramePr>
            <a:graphicFrameLocks noGrp="1"/>
          </p:cNvGraphicFramePr>
          <p:nvPr>
            <p:extLst>
              <p:ext uri="{D42A27DB-BD31-4B8C-83A1-F6EECF244321}">
                <p14:modId xmlns:p14="http://schemas.microsoft.com/office/powerpoint/2010/main" val="4189538474"/>
              </p:ext>
            </p:extLst>
          </p:nvPr>
        </p:nvGraphicFramePr>
        <p:xfrm>
          <a:off x="1826038" y="1557372"/>
          <a:ext cx="7947354" cy="4805328"/>
        </p:xfrm>
        <a:graphic>
          <a:graphicData uri="http://schemas.openxmlformats.org/drawingml/2006/table">
            <a:tbl>
              <a:tblPr firstRow="1" firstCol="1" bandRow="1">
                <a:tableStyleId>{5C22544A-7EE6-4342-B048-85BDC9FD1C3A}</a:tableStyleId>
              </a:tblPr>
              <a:tblGrid>
                <a:gridCol w="2441162"/>
                <a:gridCol w="1853365"/>
                <a:gridCol w="3652827"/>
              </a:tblGrid>
              <a:tr h="414823">
                <a:tc>
                  <a:txBody>
                    <a:bodyPr/>
                    <a:lstStyle/>
                    <a:p>
                      <a:pPr algn="l">
                        <a:spcBef>
                          <a:spcPts val="150"/>
                        </a:spcBef>
                        <a:spcAft>
                          <a:spcPts val="150"/>
                        </a:spcAft>
                        <a:tabLst>
                          <a:tab pos="180340" algn="l"/>
                          <a:tab pos="180340" algn="l"/>
                        </a:tabLst>
                      </a:pPr>
                      <a:r>
                        <a:rPr lang="en-US" sz="2000" dirty="0">
                          <a:effectLst/>
                        </a:rPr>
                        <a:t>Function</a:t>
                      </a:r>
                      <a:endParaRPr lang="en-NZ" sz="2400" dirty="0">
                        <a:effectLst/>
                        <a:latin typeface="Garamond"/>
                        <a:ea typeface="Times New Roman"/>
                        <a:cs typeface="Times New Roman"/>
                      </a:endParaRPr>
                    </a:p>
                  </a:txBody>
                  <a:tcPr marL="53975" marR="53975" marT="17780" marB="17780">
                    <a:solidFill>
                      <a:schemeClr val="bg2">
                        <a:lumMod val="25000"/>
                      </a:schemeClr>
                    </a:solidFill>
                  </a:tcPr>
                </a:tc>
                <a:tc>
                  <a:txBody>
                    <a:bodyPr/>
                    <a:lstStyle/>
                    <a:p>
                      <a:pPr algn="l">
                        <a:spcBef>
                          <a:spcPts val="150"/>
                        </a:spcBef>
                        <a:spcAft>
                          <a:spcPts val="150"/>
                        </a:spcAft>
                        <a:tabLst>
                          <a:tab pos="180340" algn="l"/>
                          <a:tab pos="180340" algn="l"/>
                        </a:tabLst>
                      </a:pPr>
                      <a:r>
                        <a:rPr lang="en-US" sz="2000" dirty="0">
                          <a:effectLst/>
                        </a:rPr>
                        <a:t>Who </a:t>
                      </a:r>
                      <a:endParaRPr lang="en-NZ" sz="2400" dirty="0">
                        <a:effectLst/>
                        <a:latin typeface="Garamond"/>
                        <a:ea typeface="Times New Roman"/>
                        <a:cs typeface="Times New Roman"/>
                      </a:endParaRPr>
                    </a:p>
                  </a:txBody>
                  <a:tcPr marL="53975" marR="53975" marT="17780" marB="17780">
                    <a:solidFill>
                      <a:schemeClr val="bg2">
                        <a:lumMod val="25000"/>
                      </a:schemeClr>
                    </a:solidFill>
                  </a:tcPr>
                </a:tc>
                <a:tc>
                  <a:txBody>
                    <a:bodyPr/>
                    <a:lstStyle/>
                    <a:p>
                      <a:pPr algn="l">
                        <a:spcBef>
                          <a:spcPts val="150"/>
                        </a:spcBef>
                        <a:spcAft>
                          <a:spcPts val="150"/>
                        </a:spcAft>
                        <a:tabLst>
                          <a:tab pos="180340" algn="l"/>
                          <a:tab pos="180340" algn="l"/>
                        </a:tabLst>
                      </a:pPr>
                      <a:r>
                        <a:rPr lang="en-US" sz="2000" dirty="0">
                          <a:effectLst/>
                        </a:rPr>
                        <a:t>What and How?</a:t>
                      </a:r>
                      <a:endParaRPr lang="en-NZ" sz="2400" dirty="0">
                        <a:effectLst/>
                        <a:latin typeface="Garamond"/>
                        <a:ea typeface="Times New Roman"/>
                        <a:cs typeface="Times New Roman"/>
                      </a:endParaRPr>
                    </a:p>
                  </a:txBody>
                  <a:tcPr marL="53975" marR="53975" marT="17780" marB="17780">
                    <a:solidFill>
                      <a:schemeClr val="bg2">
                        <a:lumMod val="25000"/>
                      </a:schemeClr>
                    </a:solidFill>
                  </a:tcPr>
                </a:tc>
              </a:tr>
              <a:tr h="1802194">
                <a:tc>
                  <a:txBody>
                    <a:bodyPr/>
                    <a:lstStyle/>
                    <a:p>
                      <a:pPr algn="l">
                        <a:spcBef>
                          <a:spcPts val="150"/>
                        </a:spcBef>
                        <a:spcAft>
                          <a:spcPts val="600"/>
                        </a:spcAft>
                        <a:tabLst>
                          <a:tab pos="180340" algn="l"/>
                          <a:tab pos="180340" algn="l"/>
                        </a:tabLst>
                      </a:pPr>
                      <a:r>
                        <a:rPr lang="en-US" sz="1800" dirty="0">
                          <a:solidFill>
                            <a:schemeClr val="tx2"/>
                          </a:solidFill>
                          <a:effectLst/>
                        </a:rPr>
                        <a:t>Funding and Financing Support</a:t>
                      </a:r>
                      <a:endParaRPr lang="en-NZ" sz="2000" dirty="0">
                        <a:solidFill>
                          <a:schemeClr val="tx2"/>
                        </a:solidFill>
                        <a:effectLst/>
                        <a:latin typeface="Garamond"/>
                        <a:ea typeface="Times New Roman"/>
                        <a:cs typeface="Times New Roman"/>
                      </a:endParaRPr>
                    </a:p>
                  </a:txBody>
                  <a:tcPr marL="53975" marR="53975" marT="17780" marB="17780">
                    <a:solidFill>
                      <a:srgbClr val="D9D9D9"/>
                    </a:solidFill>
                  </a:tcPr>
                </a:tc>
                <a:tc>
                  <a:txBody>
                    <a:bodyPr/>
                    <a:lstStyle/>
                    <a:p>
                      <a:pPr algn="l">
                        <a:spcBef>
                          <a:spcPts val="150"/>
                        </a:spcBef>
                        <a:spcAft>
                          <a:spcPts val="150"/>
                        </a:spcAft>
                        <a:tabLst>
                          <a:tab pos="180340" algn="l"/>
                          <a:tab pos="180340" algn="l"/>
                        </a:tabLst>
                      </a:pPr>
                      <a:r>
                        <a:rPr lang="en-US" sz="1600" dirty="0">
                          <a:solidFill>
                            <a:schemeClr val="tx2"/>
                          </a:solidFill>
                          <a:effectLst/>
                        </a:rPr>
                        <a:t>Union </a:t>
                      </a:r>
                      <a:r>
                        <a:rPr lang="en-US" sz="1600" dirty="0" smtClean="0">
                          <a:solidFill>
                            <a:schemeClr val="tx2"/>
                          </a:solidFill>
                          <a:effectLst/>
                        </a:rPr>
                        <a:t>Govt </a:t>
                      </a:r>
                      <a:r>
                        <a:rPr lang="en-US" sz="1600" dirty="0">
                          <a:solidFill>
                            <a:schemeClr val="tx2"/>
                          </a:solidFill>
                          <a:effectLst/>
                        </a:rPr>
                        <a:t>through a dedicated agency</a:t>
                      </a:r>
                      <a:endParaRPr lang="en-NZ" sz="1800" dirty="0">
                        <a:solidFill>
                          <a:schemeClr val="tx2"/>
                        </a:solidFill>
                        <a:effectLst/>
                        <a:latin typeface="Garamond"/>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US" sz="1600" dirty="0" smtClean="0">
                          <a:solidFill>
                            <a:schemeClr val="tx2"/>
                          </a:solidFill>
                          <a:effectLst/>
                        </a:rPr>
                        <a:t>Union Govt. Agency purchases </a:t>
                      </a:r>
                      <a:r>
                        <a:rPr lang="en-US" sz="1600" dirty="0">
                          <a:solidFill>
                            <a:schemeClr val="tx2"/>
                          </a:solidFill>
                          <a:effectLst/>
                        </a:rPr>
                        <a:t>service from private contractors. It would finance construction as part of the national program, and would contract with private parties so that tariff revenue provides reasonable cost recovery to private developers</a:t>
                      </a:r>
                      <a:endParaRPr lang="en-NZ" sz="1800" dirty="0">
                        <a:solidFill>
                          <a:schemeClr val="tx2"/>
                        </a:solidFill>
                        <a:effectLst/>
                        <a:latin typeface="Garamond"/>
                        <a:ea typeface="Times New Roman"/>
                        <a:cs typeface="Times New Roman"/>
                      </a:endParaRPr>
                    </a:p>
                  </a:txBody>
                  <a:tcPr marL="53975" marR="53975" marT="17780" marB="17780"/>
                </a:tc>
              </a:tr>
              <a:tr h="721411">
                <a:tc>
                  <a:txBody>
                    <a:bodyPr/>
                    <a:lstStyle/>
                    <a:p>
                      <a:pPr algn="l">
                        <a:spcBef>
                          <a:spcPts val="150"/>
                        </a:spcBef>
                        <a:spcAft>
                          <a:spcPts val="600"/>
                        </a:spcAft>
                        <a:tabLst>
                          <a:tab pos="180340" algn="l"/>
                          <a:tab pos="180340" algn="l"/>
                        </a:tabLst>
                      </a:pPr>
                      <a:r>
                        <a:rPr lang="en-US" sz="1800" dirty="0">
                          <a:solidFill>
                            <a:schemeClr val="tx2"/>
                          </a:solidFill>
                          <a:effectLst/>
                        </a:rPr>
                        <a:t>Project Prioritization</a:t>
                      </a:r>
                      <a:endParaRPr lang="en-NZ" sz="2000" dirty="0">
                        <a:solidFill>
                          <a:schemeClr val="tx2"/>
                        </a:solidFill>
                        <a:effectLst/>
                        <a:latin typeface="Garamond"/>
                        <a:ea typeface="Times New Roman"/>
                        <a:cs typeface="Times New Roman"/>
                      </a:endParaRPr>
                    </a:p>
                  </a:txBody>
                  <a:tcPr marL="53975" marR="53975" marT="17780" marB="17780">
                    <a:solidFill>
                      <a:srgbClr val="D9D9D9"/>
                    </a:solidFill>
                  </a:tcPr>
                </a:tc>
                <a:tc>
                  <a:txBody>
                    <a:bodyPr/>
                    <a:lstStyle/>
                    <a:p>
                      <a:pPr algn="l">
                        <a:spcBef>
                          <a:spcPts val="150"/>
                        </a:spcBef>
                        <a:spcAft>
                          <a:spcPts val="150"/>
                        </a:spcAft>
                        <a:tabLst>
                          <a:tab pos="180340" algn="l"/>
                          <a:tab pos="180340" algn="l"/>
                        </a:tabLst>
                      </a:pPr>
                      <a:r>
                        <a:rPr lang="en-US" sz="1600" dirty="0">
                          <a:solidFill>
                            <a:schemeClr val="tx2"/>
                          </a:solidFill>
                          <a:effectLst/>
                        </a:rPr>
                        <a:t>Union </a:t>
                      </a:r>
                      <a:r>
                        <a:rPr lang="en-US" sz="1600" dirty="0" smtClean="0">
                          <a:solidFill>
                            <a:schemeClr val="tx2"/>
                          </a:solidFill>
                          <a:effectLst/>
                        </a:rPr>
                        <a:t>Govt</a:t>
                      </a:r>
                      <a:r>
                        <a:rPr lang="en-US" sz="1600" dirty="0">
                          <a:solidFill>
                            <a:schemeClr val="tx2"/>
                          </a:solidFill>
                          <a:effectLst/>
                        </a:rPr>
                        <a:t>, with support from Regional </a:t>
                      </a:r>
                      <a:r>
                        <a:rPr lang="en-US" sz="1600" dirty="0" smtClean="0">
                          <a:solidFill>
                            <a:schemeClr val="tx2"/>
                          </a:solidFill>
                          <a:effectLst/>
                        </a:rPr>
                        <a:t>Govt </a:t>
                      </a:r>
                      <a:r>
                        <a:rPr lang="en-US" sz="1600" dirty="0">
                          <a:solidFill>
                            <a:schemeClr val="tx2"/>
                          </a:solidFill>
                          <a:effectLst/>
                        </a:rPr>
                        <a:t>and/or VECs</a:t>
                      </a:r>
                      <a:endParaRPr lang="en-NZ" sz="1800" dirty="0">
                        <a:solidFill>
                          <a:schemeClr val="tx2"/>
                        </a:solidFill>
                        <a:effectLst/>
                        <a:latin typeface="Garamond"/>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US" sz="1600" dirty="0">
                          <a:solidFill>
                            <a:schemeClr val="tx2"/>
                          </a:solidFill>
                          <a:effectLst/>
                        </a:rPr>
                        <a:t>Actively decides where to build, based on some clearly defined criteria. Could use the support of Regional Government </a:t>
                      </a:r>
                      <a:endParaRPr lang="en-NZ" sz="1800" dirty="0">
                        <a:solidFill>
                          <a:schemeClr val="tx2"/>
                        </a:solidFill>
                        <a:effectLst/>
                        <a:latin typeface="Garamond"/>
                        <a:ea typeface="Times New Roman"/>
                        <a:cs typeface="Times New Roman"/>
                      </a:endParaRPr>
                    </a:p>
                  </a:txBody>
                  <a:tcPr marL="53975" marR="53975" marT="17780" marB="17780"/>
                </a:tc>
              </a:tr>
              <a:tr h="358191">
                <a:tc>
                  <a:txBody>
                    <a:bodyPr/>
                    <a:lstStyle/>
                    <a:p>
                      <a:pPr algn="l">
                        <a:spcBef>
                          <a:spcPts val="150"/>
                        </a:spcBef>
                        <a:spcAft>
                          <a:spcPts val="600"/>
                        </a:spcAft>
                        <a:tabLst>
                          <a:tab pos="180340" algn="l"/>
                          <a:tab pos="180340" algn="l"/>
                        </a:tabLst>
                      </a:pPr>
                      <a:r>
                        <a:rPr lang="en-US" sz="1800" dirty="0">
                          <a:solidFill>
                            <a:schemeClr val="tx2"/>
                          </a:solidFill>
                          <a:effectLst/>
                        </a:rPr>
                        <a:t>Detailed Project Design</a:t>
                      </a:r>
                      <a:endParaRPr lang="en-NZ" sz="2000" dirty="0">
                        <a:solidFill>
                          <a:schemeClr val="tx2"/>
                        </a:solidFill>
                        <a:effectLst/>
                        <a:latin typeface="Garamond"/>
                        <a:ea typeface="Times New Roman"/>
                        <a:cs typeface="Times New Roman"/>
                      </a:endParaRPr>
                    </a:p>
                  </a:txBody>
                  <a:tcPr marL="53975" marR="53975" marT="17780" marB="17780">
                    <a:solidFill>
                      <a:srgbClr val="D9D9D9"/>
                    </a:solidFill>
                  </a:tcPr>
                </a:tc>
                <a:tc>
                  <a:txBody>
                    <a:bodyPr/>
                    <a:lstStyle/>
                    <a:p>
                      <a:pPr algn="l">
                        <a:spcBef>
                          <a:spcPts val="150"/>
                        </a:spcBef>
                        <a:spcAft>
                          <a:spcPts val="150"/>
                        </a:spcAft>
                        <a:tabLst>
                          <a:tab pos="180340" algn="l"/>
                          <a:tab pos="180340" algn="l"/>
                        </a:tabLst>
                      </a:pPr>
                      <a:r>
                        <a:rPr lang="en-US" sz="1600" dirty="0">
                          <a:solidFill>
                            <a:schemeClr val="tx2"/>
                          </a:solidFill>
                          <a:effectLst/>
                        </a:rPr>
                        <a:t>Union </a:t>
                      </a:r>
                      <a:r>
                        <a:rPr lang="en-US" sz="1600" dirty="0" smtClean="0">
                          <a:solidFill>
                            <a:schemeClr val="tx2"/>
                          </a:solidFill>
                          <a:effectLst/>
                        </a:rPr>
                        <a:t>Govt </a:t>
                      </a:r>
                      <a:endParaRPr lang="en-NZ" sz="1800" dirty="0">
                        <a:solidFill>
                          <a:schemeClr val="tx2"/>
                        </a:solidFill>
                        <a:effectLst/>
                        <a:latin typeface="Garamond"/>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US" sz="1600" dirty="0">
                          <a:solidFill>
                            <a:schemeClr val="tx2"/>
                          </a:solidFill>
                          <a:effectLst/>
                        </a:rPr>
                        <a:t> </a:t>
                      </a:r>
                      <a:endParaRPr lang="en-NZ" sz="1800" dirty="0">
                        <a:solidFill>
                          <a:schemeClr val="tx2"/>
                        </a:solidFill>
                        <a:effectLst/>
                        <a:latin typeface="Garamond"/>
                        <a:ea typeface="Times New Roman"/>
                        <a:cs typeface="Times New Roman"/>
                      </a:endParaRPr>
                    </a:p>
                  </a:txBody>
                  <a:tcPr marL="53975" marR="53975" marT="17780" marB="17780"/>
                </a:tc>
              </a:tr>
              <a:tr h="609600">
                <a:tc>
                  <a:txBody>
                    <a:bodyPr/>
                    <a:lstStyle/>
                    <a:p>
                      <a:pPr algn="l">
                        <a:spcBef>
                          <a:spcPts val="150"/>
                        </a:spcBef>
                        <a:spcAft>
                          <a:spcPts val="600"/>
                        </a:spcAft>
                        <a:tabLst>
                          <a:tab pos="180340" algn="l"/>
                          <a:tab pos="180340" algn="l"/>
                        </a:tabLst>
                      </a:pPr>
                      <a:r>
                        <a:rPr lang="en-US" sz="1800" dirty="0">
                          <a:solidFill>
                            <a:schemeClr val="tx2"/>
                          </a:solidFill>
                          <a:effectLst/>
                        </a:rPr>
                        <a:t>Procurement of Materials, Construction</a:t>
                      </a:r>
                      <a:endParaRPr lang="en-NZ" sz="2000" dirty="0">
                        <a:solidFill>
                          <a:schemeClr val="tx2"/>
                        </a:solidFill>
                        <a:effectLst/>
                        <a:latin typeface="Garamond"/>
                        <a:ea typeface="Times New Roman"/>
                        <a:cs typeface="Times New Roman"/>
                      </a:endParaRPr>
                    </a:p>
                  </a:txBody>
                  <a:tcPr marL="53975" marR="53975" marT="17780" marB="17780">
                    <a:solidFill>
                      <a:srgbClr val="D9D9D9"/>
                    </a:solidFill>
                  </a:tcPr>
                </a:tc>
                <a:tc>
                  <a:txBody>
                    <a:bodyPr/>
                    <a:lstStyle/>
                    <a:p>
                      <a:pPr algn="l">
                        <a:spcBef>
                          <a:spcPts val="150"/>
                        </a:spcBef>
                        <a:spcAft>
                          <a:spcPts val="150"/>
                        </a:spcAft>
                        <a:tabLst>
                          <a:tab pos="180340" algn="l"/>
                          <a:tab pos="180340" algn="l"/>
                        </a:tabLst>
                      </a:pPr>
                      <a:r>
                        <a:rPr lang="en-US" sz="1600" dirty="0">
                          <a:solidFill>
                            <a:schemeClr val="tx2"/>
                          </a:solidFill>
                          <a:effectLst/>
                        </a:rPr>
                        <a:t>Union </a:t>
                      </a:r>
                      <a:r>
                        <a:rPr lang="en-US" sz="1600" dirty="0" smtClean="0">
                          <a:solidFill>
                            <a:schemeClr val="tx2"/>
                          </a:solidFill>
                          <a:effectLst/>
                        </a:rPr>
                        <a:t>Govt </a:t>
                      </a:r>
                      <a:endParaRPr lang="en-NZ" sz="1800" dirty="0">
                        <a:solidFill>
                          <a:schemeClr val="tx2"/>
                        </a:solidFill>
                        <a:effectLst/>
                        <a:latin typeface="Garamond"/>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US" sz="1600" dirty="0">
                          <a:solidFill>
                            <a:schemeClr val="tx2"/>
                          </a:solidFill>
                          <a:effectLst/>
                        </a:rPr>
                        <a:t>Union government agency will procure private contractors</a:t>
                      </a:r>
                      <a:endParaRPr lang="en-NZ" sz="1800" dirty="0">
                        <a:solidFill>
                          <a:schemeClr val="tx2"/>
                        </a:solidFill>
                        <a:effectLst/>
                        <a:latin typeface="Garamond"/>
                        <a:ea typeface="Times New Roman"/>
                        <a:cs typeface="Times New Roman"/>
                      </a:endParaRPr>
                    </a:p>
                  </a:txBody>
                  <a:tcPr marL="53975" marR="53975" marT="17780" marB="17780"/>
                </a:tc>
              </a:tr>
              <a:tr h="609600">
                <a:tc>
                  <a:txBody>
                    <a:bodyPr/>
                    <a:lstStyle/>
                    <a:p>
                      <a:pPr algn="l">
                        <a:spcBef>
                          <a:spcPts val="150"/>
                        </a:spcBef>
                        <a:spcAft>
                          <a:spcPts val="600"/>
                        </a:spcAft>
                        <a:tabLst>
                          <a:tab pos="180340" algn="l"/>
                          <a:tab pos="180340" algn="l"/>
                        </a:tabLst>
                      </a:pPr>
                      <a:r>
                        <a:rPr lang="en-NZ" sz="1600" dirty="0" smtClean="0">
                          <a:solidFill>
                            <a:schemeClr val="tx2"/>
                          </a:solidFill>
                          <a:effectLst/>
                          <a:latin typeface="+mn-lt"/>
                          <a:ea typeface="Times New Roman"/>
                          <a:cs typeface="Times New Roman"/>
                        </a:rPr>
                        <a:t>Regulation</a:t>
                      </a:r>
                      <a:endParaRPr lang="en-NZ" sz="1600" dirty="0">
                        <a:solidFill>
                          <a:schemeClr val="tx2"/>
                        </a:solidFill>
                        <a:effectLst/>
                        <a:latin typeface="+mn-lt"/>
                        <a:ea typeface="Times New Roman"/>
                        <a:cs typeface="Times New Roman"/>
                      </a:endParaRPr>
                    </a:p>
                  </a:txBody>
                  <a:tcPr marL="53975" marR="53975" marT="17780" marB="17780">
                    <a:solidFill>
                      <a:srgbClr val="D9D9D9"/>
                    </a:solidFill>
                  </a:tcPr>
                </a:tc>
                <a:tc>
                  <a:txBody>
                    <a:bodyPr/>
                    <a:lstStyle/>
                    <a:p>
                      <a:pPr algn="l">
                        <a:spcBef>
                          <a:spcPts val="150"/>
                        </a:spcBef>
                        <a:spcAft>
                          <a:spcPts val="150"/>
                        </a:spcAft>
                        <a:tabLst>
                          <a:tab pos="180340" algn="l"/>
                          <a:tab pos="180340" algn="l"/>
                        </a:tabLst>
                      </a:pPr>
                      <a:r>
                        <a:rPr lang="en-NZ" sz="1600" dirty="0" smtClean="0">
                          <a:solidFill>
                            <a:schemeClr val="tx2"/>
                          </a:solidFill>
                          <a:effectLst/>
                          <a:latin typeface="+mn-lt"/>
                          <a:ea typeface="Times New Roman"/>
                          <a:cs typeface="Times New Roman"/>
                        </a:rPr>
                        <a:t>Regulator</a:t>
                      </a:r>
                      <a:endParaRPr lang="en-NZ" sz="1600" dirty="0">
                        <a:solidFill>
                          <a:schemeClr val="tx2"/>
                        </a:solidFill>
                        <a:effectLst/>
                        <a:latin typeface="+mn-lt"/>
                        <a:ea typeface="Times New Roman"/>
                        <a:cs typeface="Times New Roman"/>
                      </a:endParaRPr>
                    </a:p>
                  </a:txBody>
                  <a:tcPr marL="53975" marR="53975" marT="17780" marB="17780"/>
                </a:tc>
                <a:tc>
                  <a:txBody>
                    <a:bodyPr/>
                    <a:lstStyle/>
                    <a:p>
                      <a:pPr algn="l">
                        <a:spcBef>
                          <a:spcPts val="150"/>
                        </a:spcBef>
                        <a:spcAft>
                          <a:spcPts val="150"/>
                        </a:spcAft>
                        <a:tabLst>
                          <a:tab pos="180340" algn="l"/>
                          <a:tab pos="180340" algn="l"/>
                        </a:tabLst>
                      </a:pPr>
                      <a:r>
                        <a:rPr lang="en-NZ" sz="1600" dirty="0" smtClean="0">
                          <a:solidFill>
                            <a:schemeClr val="tx2"/>
                          </a:solidFill>
                          <a:effectLst/>
                          <a:latin typeface="+mn-lt"/>
                          <a:ea typeface="Times New Roman"/>
                          <a:cs typeface="Times New Roman"/>
                        </a:rPr>
                        <a:t>Simplified process for mini-grids</a:t>
                      </a:r>
                      <a:endParaRPr lang="en-NZ" sz="1600" dirty="0">
                        <a:solidFill>
                          <a:schemeClr val="tx2"/>
                        </a:solidFill>
                        <a:effectLst/>
                        <a:latin typeface="+mn-lt"/>
                        <a:ea typeface="Times New Roman"/>
                        <a:cs typeface="Times New Roman"/>
                      </a:endParaRPr>
                    </a:p>
                  </a:txBody>
                  <a:tcPr marL="53975" marR="53975" marT="17780" marB="17780"/>
                </a:tc>
              </a:tr>
            </a:tbl>
          </a:graphicData>
        </a:graphic>
      </p:graphicFrame>
    </p:spTree>
    <p:extLst>
      <p:ext uri="{BB962C8B-B14F-4D97-AF65-F5344CB8AC3E}">
        <p14:creationId xmlns:p14="http://schemas.microsoft.com/office/powerpoint/2010/main" val="14730069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1248" y="378698"/>
            <a:ext cx="10355282" cy="485775"/>
          </a:xfrm>
        </p:spPr>
        <p:txBody>
          <a:bodyPr/>
          <a:lstStyle/>
          <a:p>
            <a:r>
              <a:rPr lang="en-US" dirty="0"/>
              <a:t>F</a:t>
            </a:r>
            <a:r>
              <a:rPr lang="en-US" dirty="0" smtClean="0"/>
              <a:t>ourth step is to make the household-level program sustainable…</a:t>
            </a:r>
            <a:endParaRPr lang="en-US" dirty="0"/>
          </a:p>
        </p:txBody>
      </p:sp>
      <p:sp>
        <p:nvSpPr>
          <p:cNvPr id="4" name="Slide Number Placeholder 3"/>
          <p:cNvSpPr>
            <a:spLocks noGrp="1"/>
          </p:cNvSpPr>
          <p:nvPr>
            <p:ph type="sldNum" sz="quarter" idx="16"/>
          </p:nvPr>
        </p:nvSpPr>
        <p:spPr>
          <a:xfrm>
            <a:off x="3528617" y="6501126"/>
            <a:ext cx="2311400" cy="365125"/>
          </a:xfrm>
        </p:spPr>
        <p:txBody>
          <a:bodyPr/>
          <a:lstStyle/>
          <a:p>
            <a:fld id="{5E74316C-E23F-428A-8567-06E5DA18F3DA}" type="slidenum">
              <a:rPr lang="en-NZ" smtClean="0"/>
              <a:pPr/>
              <a:t>18</a:t>
            </a:fld>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26633"/>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2"/>
                </a:solidFill>
              </a:rPr>
              <a:t>Sustainability and e</a:t>
            </a:r>
            <a:r>
              <a:rPr lang="en-US" sz="2000" b="1" dirty="0" smtClean="0">
                <a:solidFill>
                  <a:schemeClr val="tx2"/>
                </a:solidFill>
              </a:rPr>
              <a:t>fficiency </a:t>
            </a:r>
            <a:r>
              <a:rPr lang="en-US" sz="2000" b="1" dirty="0">
                <a:solidFill>
                  <a:schemeClr val="tx2"/>
                </a:solidFill>
              </a:rPr>
              <a:t>of </a:t>
            </a:r>
            <a:r>
              <a:rPr lang="en-US" sz="2000" b="1" dirty="0" smtClean="0">
                <a:solidFill>
                  <a:schemeClr val="tx2"/>
                </a:solidFill>
              </a:rPr>
              <a:t>individual household solutions</a:t>
            </a:r>
            <a:endParaRPr lang="en-US" sz="2000" b="1" dirty="0">
              <a:solidFill>
                <a:schemeClr val="tx2"/>
              </a:solidFill>
            </a:endParaRP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cxnSp>
        <p:nvCxnSpPr>
          <p:cNvPr id="13" name="Straight Connector 12"/>
          <p:cNvCxnSpPr/>
          <p:nvPr/>
        </p:nvCxnSpPr>
        <p:spPr>
          <a:xfrm flipV="1">
            <a:off x="1271118" y="1442290"/>
            <a:ext cx="415405" cy="1572688"/>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1118" y="1276649"/>
            <a:ext cx="190006" cy="1507511"/>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1553173" y="3078896"/>
            <a:ext cx="8079461" cy="1899921"/>
            <a:chOff x="1621260" y="1209765"/>
            <a:chExt cx="8079461" cy="1899921"/>
          </a:xfrm>
        </p:grpSpPr>
        <p:sp>
          <p:nvSpPr>
            <p:cNvPr id="26" name="TextBox 25"/>
            <p:cNvSpPr txBox="1"/>
            <p:nvPr/>
          </p:nvSpPr>
          <p:spPr>
            <a:xfrm>
              <a:off x="1718503" y="1425729"/>
              <a:ext cx="7188906" cy="1492716"/>
            </a:xfrm>
            <a:prstGeom prst="rect">
              <a:avLst/>
            </a:prstGeom>
            <a:noFill/>
          </p:spPr>
          <p:txBody>
            <a:bodyPr wrap="square" rtlCol="0">
              <a:spAutoFit/>
            </a:bodyPr>
            <a:lstStyle/>
            <a:p>
              <a:pPr marR="0" lvl="0" algn="just">
                <a:spcBef>
                  <a:spcPts val="0"/>
                </a:spcBef>
                <a:spcAft>
                  <a:spcPts val="600"/>
                </a:spcAft>
                <a:tabLst>
                  <a:tab pos="228600" algn="l"/>
                  <a:tab pos="637540" algn="l"/>
                </a:tabLst>
              </a:pPr>
              <a:r>
                <a:rPr lang="en-NZ" sz="2800" b="1" dirty="0" smtClean="0">
                  <a:solidFill>
                    <a:schemeClr val="tx2"/>
                  </a:solidFill>
                  <a:latin typeface="+mn-lt"/>
                  <a:ea typeface="Times New Roman"/>
                  <a:cs typeface="Times New Roman"/>
                </a:rPr>
                <a:t>Barriers:</a:t>
              </a:r>
            </a:p>
            <a:p>
              <a:pPr marL="342900" marR="0" lvl="0" indent="-342900" algn="just">
                <a:spcBef>
                  <a:spcPts val="0"/>
                </a:spcBef>
                <a:spcAft>
                  <a:spcPts val="1200"/>
                </a:spcAft>
                <a:buFont typeface="Wingdings"/>
                <a:buChar char=""/>
                <a:tabLst>
                  <a:tab pos="457200" algn="l"/>
                </a:tabLst>
              </a:pPr>
              <a:r>
                <a:rPr lang="en-NZ" sz="2400" dirty="0" smtClean="0">
                  <a:solidFill>
                    <a:schemeClr val="tx2"/>
                  </a:solidFill>
                  <a:latin typeface="+mn-lt"/>
                  <a:ea typeface="Times New Roman"/>
                  <a:cs typeface="Times New Roman"/>
                </a:rPr>
                <a:t>Risks to sustainability of </a:t>
              </a:r>
              <a:r>
                <a:rPr lang="en-NZ" sz="2400" dirty="0" err="1" smtClean="0">
                  <a:solidFill>
                    <a:schemeClr val="tx2"/>
                  </a:solidFill>
                  <a:latin typeface="+mn-lt"/>
                  <a:ea typeface="Times New Roman"/>
                  <a:cs typeface="Times New Roman"/>
                </a:rPr>
                <a:t>SHS</a:t>
              </a:r>
              <a:r>
                <a:rPr lang="en-NZ" sz="2400" dirty="0" smtClean="0">
                  <a:solidFill>
                    <a:schemeClr val="tx2"/>
                  </a:solidFill>
                  <a:latin typeface="+mn-lt"/>
                  <a:ea typeface="Times New Roman"/>
                  <a:cs typeface="Times New Roman"/>
                </a:rPr>
                <a:t> </a:t>
              </a:r>
              <a:r>
                <a:rPr lang="en-NZ" sz="2400" dirty="0">
                  <a:solidFill>
                    <a:schemeClr val="tx2"/>
                  </a:solidFill>
                  <a:latin typeface="+mn-lt"/>
                  <a:ea typeface="Times New Roman"/>
                  <a:cs typeface="Times New Roman"/>
                </a:rPr>
                <a:t>program </a:t>
              </a:r>
              <a:endParaRPr lang="en-US" sz="2400" dirty="0" smtClean="0">
                <a:solidFill>
                  <a:schemeClr val="tx2"/>
                </a:solidFill>
                <a:latin typeface="+mn-lt"/>
                <a:ea typeface="Times New Roman"/>
                <a:cs typeface="Times New Roman"/>
              </a:endParaRPr>
            </a:p>
            <a:p>
              <a:pPr marL="342900" marR="0" lvl="0" indent="-342900" algn="just">
                <a:spcBef>
                  <a:spcPts val="0"/>
                </a:spcBef>
                <a:spcAft>
                  <a:spcPts val="1200"/>
                </a:spcAft>
                <a:buFont typeface="Wingdings"/>
                <a:buChar char=""/>
                <a:tabLst>
                  <a:tab pos="457200" algn="l"/>
                </a:tabLst>
              </a:pPr>
              <a:r>
                <a:rPr lang="en-NZ" sz="2400" dirty="0" smtClean="0">
                  <a:solidFill>
                    <a:schemeClr val="tx2"/>
                  </a:solidFill>
                  <a:latin typeface="+mn-lt"/>
                  <a:ea typeface="Times New Roman"/>
                  <a:cs typeface="Times New Roman"/>
                </a:rPr>
                <a:t>Need to ensure incentives </a:t>
              </a:r>
              <a:r>
                <a:rPr lang="en-NZ" sz="2400" dirty="0">
                  <a:solidFill>
                    <a:schemeClr val="tx2"/>
                  </a:solidFill>
                  <a:latin typeface="+mn-lt"/>
                  <a:ea typeface="Times New Roman"/>
                  <a:cs typeface="Times New Roman"/>
                </a:rPr>
                <a:t>for </a:t>
              </a:r>
              <a:r>
                <a:rPr lang="en-NZ" sz="2400" dirty="0" smtClean="0">
                  <a:solidFill>
                    <a:schemeClr val="tx2"/>
                  </a:solidFill>
                  <a:latin typeface="+mn-lt"/>
                  <a:ea typeface="Times New Roman"/>
                  <a:cs typeface="Times New Roman"/>
                </a:rPr>
                <a:t>maintenance</a:t>
              </a:r>
              <a:endParaRPr lang="en-US" sz="2400" dirty="0">
                <a:solidFill>
                  <a:schemeClr val="tx2"/>
                </a:solidFill>
                <a:effectLst/>
                <a:latin typeface="+mn-lt"/>
                <a:ea typeface="Times New Roman"/>
                <a:cs typeface="Times New Roman"/>
              </a:endParaRPr>
            </a:p>
          </p:txBody>
        </p:sp>
        <p:sp>
          <p:nvSpPr>
            <p:cNvPr id="35" name="Rounded Rectangle 34"/>
            <p:cNvSpPr/>
            <p:nvPr/>
          </p:nvSpPr>
          <p:spPr bwMode="auto">
            <a:xfrm>
              <a:off x="1621260" y="1209765"/>
              <a:ext cx="8079461" cy="1899921"/>
            </a:xfrm>
            <a:prstGeom prst="roundRect">
              <a:avLst/>
            </a:prstGeom>
            <a:noFill/>
            <a:ln w="19050" cap="flat" cmpd="sng" algn="ctr">
              <a:solidFill>
                <a:srgbClr val="800000"/>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dirty="0">
                <a:solidFill>
                  <a:schemeClr val="tx2"/>
                </a:solidFill>
                <a:ea typeface="MS PGothic" pitchFamily="34" charset="-128"/>
              </a:endParaRPr>
            </a:p>
          </p:txBody>
        </p:sp>
        <p:pic>
          <p:nvPicPr>
            <p:cNvPr id="4104" name="Picture 8" descr="https://encrypted-tbn2.gstatic.com/images?q=tbn:ANd9GcT95ysgodOSuoQOLXoNr2jKlpQxsJ_7P7xbjmM1khFifG-wFbiCow"/>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18835" y="1349529"/>
              <a:ext cx="758148" cy="66932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AutoShape 2" descr="data:image/jpeg;base64,/9j/4AAQSkZJRgABAQAAAQABAAD/2wCEAAkGBwgHBgkIBxEUFgkWGBYZFxcXDRsUFRgeICUWIh8dHx8ZKDQsJB0sIh4TKD0mKSk3MC8uGyU3RDUsQzQtLjcBCgoKDg0OGxAQGy0kHyQ3LCw4LzcsLCw0Nyw1LDQsLi01LCwsNCwsLCwsLCwsNSwsLDQrLDQsLC43LDQsNywuLP/AABEIAKwBAwMBEQACEQEDEQH/xAAcAAEAAgIDAQAAAAAAAAAAAAAABgcFCAIDBAH/xAA6EAEAAQIBCgMGAwcFAAAAAAAAAQIEAwUGERQVUlORktEHITETQVFhcaESMoEIIiNCYrHBQ3KCorL/xAAbAQEAAgMBAQAAAAAAAAAAAAAAAwQBAgYFB//EADIRAQABAgUEAQIFAwQDAAAAAAACAQQVUpHR0gMWU5IRBTESIUFRcRPB4SKBofFCYbH/2gAMAwEAAhEDEQA/AIi519mAAAAAAAAAAAAAAAAAAAAAAAAAAAAAAAAAAAAAAAAAAAAAAAAAAAAAAAAAAAAAAAAAAAAAAAAAAAAAAAAAAAAAAAAAAAAAAAAAAAAAAAAAAAAAAAAAAAAAAAAAAAAAAAAAAAAAAAAAAAAAAAAAAAAAAAAAAAAAAAAAAAAR7blzu0cp7u77XtM09acXzn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mLdI5UAAAAAAAAAAAABLs2vDfObOGKcW3wJw7Wf8AUxf4dMx/TE+dX1iNHzUev9Q6HR/Ktfmv7U/NtSNarAsfAjC9lGv3tXtP6MCNH/afq82f1uvz/ph/y3/pvRX4EZNn8l7jR9cKmWmNdTLRn+nRFcveC+cGT8OrFyZVRcUR7qZ/BX+kVeU813o/V+jOvxP/AEta9Oqur2zusn3NdtfYdeHjx6010TTVH6S9SE4zp8xr80aOhswAAAAAAAAAAAAAAAAAAAAAAAAA54OFiY+LRhYNM1YlUxEREaZmZ9IiI97Fa0pT5qy2A8NfCu1yPhYWU84aIxMpTomnDnRNGF6e731+vn6R93NX31KXUr+Dp/lH/wC/4Sxh8fdaMRERoj0eQkAAAYDOzNDJGddnOBlTDj2sRP4MSnyxKJn3xPLynyWbe66nQl8wr/sxWNKtas881MoZpZWqsr6NOFPnh4kR+7XT8Y+E/GPWOTq7W6hcQ/FHRBKnwj6y1AAAAAAAAAAAAAAAAAAAAAAAAXZ4D5oU+zxM5coUfvaZpt4mPTer/wAR9J+TwPq91+f9GNf52S9OP6roeClAAAAAYHPbNq2zqzfuMnY8R7XRM4VU/wAlcek/T3T8pWLW4l0OpSdP9/4YlT5o1Pu7bGs7rFtbqmaceiqaaqZ9YmPKYdnGVJUpKn2qrulswAAAAAAAAAAAAAAAAAAAAAA7LfBruMfDwMKNOJVMUxHxmfKGJVpSnzVluJkfJ+DknJVpk+3j+Fh0U0x+kerhupOvUnWVf1WKU+HsaMgAAAAANc/HfJFOT88abzCjRh4+HFc/7omaavtFE/q6j6R1fx9D8Nf0r/wh6lPzVu9VGAAAAAAAAAAAAAAAAAAAAAAz2YWFTjZ65Doq9NYwp5VRP+Fa8r8dCf8AFW0fu22cWsAAAAAAAKZ/aNwqZwMhYv8ANE40c/Z9nu/RK/nOn8f3RdRSLoEQAAAAAAAAAAAAAAAAAAAAADJZt3tOTc4cmX1f5MPGwq5+kVUzP20ouvD8fSlGn60qzT7twYmKoiY9HDrL6AAAAAACi/2ir+jEynkfJ9M/v0UYldX/ADmmI/8AFXN0P0WFaRnL9/imn/aLqVU+9xEAAAAAAAAAAAAAAAAAAAAAAA2i8Kc5KM480baqqrTd4OjDxY9+mI8p+kxo+/wch9Qt69HrV/av50WIV+aJkotgAAAAHDGxcPBwq8XGmIw6YmZmZ0RER6zPyZpSta/FBqfn7nBGc2dN7lKjT7CZ/Dh6fX8FPlHP1/V2Vn0P6PRpCv3/ALq8q/NUeWmoAAAAAAAAAAAAAAAAAAAAAACT+H2d2Pmhl2i7p0zZ1aKcaiNGmqnz9NPvjTpjl71O9taXHT/D+v6Noy+KtockZUs8s5Owb/J1cV21caYmP7THun5OR6nTl05VjKn50T0r8vY0ZAAAAUr4z+IWHXh4ubeRK5n1i4xIny+eHHx+fL4ve+l2Ffy63Up/FP7opy/SilXvogAAAAAAAAAAAAAAAAAAAAAAAAElzMz1ytmhdziZPq/FbVTH48Kr8lXafnH3VLqz6dxT4l9/3bRlWi8s1/FfNzLlFOHdV6vdaPOnFqiKZny/LV6T9p8nPXH0zrdL7U/FT/0lpOlU5wLjBuKPx29dNVPxpqiY+zz6xrT7t3OZiI0z6MDBZezxzfyBg1V5RucOKo/kpqivEn6Ux5rHRtOt1a/EYsVlSinM+PGG9yvg4llm9TVgWs6YqrmY9tVHwjR+X9J0/N7tp9Jj06/i6v51/b9P8opT+fsq2ZmZmZ9XsI3wAAAAAAAAAAAAAAAAAAAAAAAAAAAHfgXl1bRot8SumP6cSaf7NKwjL70ZduJlbKWJGjEx8WY+ePVP+WKdLp0/8aaHzV5JmZmZn1SMPgAAAAAAAAAAAAAAJdqltw6OiHyzEbvyz9q7vsW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d6mvAAAAAAAAAAAAAAAAAAAAAAAAAAAAAAAAAAAAAAAAAAAAAAAAAAAAAAAAAAAAAAAAAAAAAAAAAAAAAAAAAAAAAAAAAAAAAAAAAAAAAAAAAAAAAAAAAAAAAAAAAAAAAAAAAAAAAAAAAAAAAAAAAAAAAAAAAAAAAAAAAAAAP/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575508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ext uri="{D42A27DB-BD31-4B8C-83A1-F6EECF244321}">
                <p14:modId xmlns:p14="http://schemas.microsoft.com/office/powerpoint/2010/main" val="4272981541"/>
              </p:ext>
            </p:extLst>
          </p:nvPr>
        </p:nvGraphicFramePr>
        <p:xfrm>
          <a:off x="2727772" y="2536286"/>
          <a:ext cx="6880252" cy="3880979"/>
        </p:xfrm>
        <a:graphic>
          <a:graphicData uri="http://schemas.openxmlformats.org/drawingml/2006/chart">
            <c:chart xmlns:c="http://schemas.openxmlformats.org/drawingml/2006/chart" xmlns:r="http://schemas.openxmlformats.org/officeDocument/2006/relationships" r:id="rId3"/>
          </a:graphicData>
        </a:graphic>
      </p:graphicFrame>
      <p:sp>
        <p:nvSpPr>
          <p:cNvPr id="27655" name="TextBox 10"/>
          <p:cNvSpPr txBox="1">
            <a:spLocks noChangeArrowheads="1"/>
          </p:cNvSpPr>
          <p:nvPr/>
        </p:nvSpPr>
        <p:spPr bwMode="auto">
          <a:xfrm>
            <a:off x="4636" y="6320725"/>
            <a:ext cx="57404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002060"/>
                </a:solidFill>
                <a:latin typeface="Calibri" pitchFamily="34" charset="0"/>
                <a:ea typeface="MS PGothic" pitchFamily="34" charset="-128"/>
              </a:defRPr>
            </a:lvl1pPr>
            <a:lvl2pPr>
              <a:defRPr sz="2400">
                <a:solidFill>
                  <a:srgbClr val="002060"/>
                </a:solidFill>
                <a:latin typeface="Calibri" pitchFamily="34" charset="0"/>
                <a:ea typeface="MS PGothic" pitchFamily="34" charset="-128"/>
              </a:defRPr>
            </a:lvl2pPr>
            <a:lvl3pPr>
              <a:defRPr sz="2000">
                <a:solidFill>
                  <a:srgbClr val="002060"/>
                </a:solidFill>
                <a:latin typeface="Calibri" pitchFamily="34" charset="0"/>
                <a:ea typeface="MS PGothic" pitchFamily="34" charset="-128"/>
              </a:defRPr>
            </a:lvl3pPr>
            <a:lvl4pPr>
              <a:defRPr>
                <a:solidFill>
                  <a:srgbClr val="002060"/>
                </a:solidFill>
                <a:latin typeface="Calibri" pitchFamily="34" charset="0"/>
                <a:ea typeface="MS PGothic" pitchFamily="34" charset="-128"/>
              </a:defRPr>
            </a:lvl4pPr>
            <a:lvl5pPr>
              <a:defRPr sz="2000">
                <a:solidFill>
                  <a:srgbClr val="2A2A7E"/>
                </a:solidFill>
                <a:latin typeface="Calibri" pitchFamily="34" charset="0"/>
                <a:ea typeface="MS PGothic" pitchFamily="34" charset="-128"/>
              </a:defRPr>
            </a:lvl5pPr>
            <a:lvl6pPr eaLnBrk="0" fontAlgn="base" hangingPunct="0">
              <a:spcAft>
                <a:spcPct val="0"/>
              </a:spcAft>
              <a:buFont typeface="Arial" pitchFamily="34" charset="0"/>
              <a:buChar char="»"/>
              <a:defRPr sz="2000">
                <a:solidFill>
                  <a:srgbClr val="2A2A7E"/>
                </a:solidFill>
                <a:latin typeface="Calibri" pitchFamily="34" charset="0"/>
                <a:ea typeface="MS PGothic" pitchFamily="34" charset="-128"/>
              </a:defRPr>
            </a:lvl6pPr>
            <a:lvl7pPr eaLnBrk="0" fontAlgn="base" hangingPunct="0">
              <a:spcAft>
                <a:spcPct val="0"/>
              </a:spcAft>
              <a:buFont typeface="Arial" pitchFamily="34" charset="0"/>
              <a:buChar char="»"/>
              <a:defRPr sz="2000">
                <a:solidFill>
                  <a:srgbClr val="2A2A7E"/>
                </a:solidFill>
                <a:latin typeface="Calibri" pitchFamily="34" charset="0"/>
                <a:ea typeface="MS PGothic" pitchFamily="34" charset="-128"/>
              </a:defRPr>
            </a:lvl7pPr>
            <a:lvl8pPr eaLnBrk="0" fontAlgn="base" hangingPunct="0">
              <a:spcAft>
                <a:spcPct val="0"/>
              </a:spcAft>
              <a:buFont typeface="Arial" pitchFamily="34" charset="0"/>
              <a:buChar char="»"/>
              <a:defRPr sz="2000">
                <a:solidFill>
                  <a:srgbClr val="2A2A7E"/>
                </a:solidFill>
                <a:latin typeface="Calibri" pitchFamily="34" charset="0"/>
                <a:ea typeface="MS PGothic" pitchFamily="34" charset="-128"/>
              </a:defRPr>
            </a:lvl8pPr>
            <a:lvl9pPr eaLnBrk="0" fontAlgn="base" hangingPunct="0">
              <a:spcAft>
                <a:spcPct val="0"/>
              </a:spcAft>
              <a:buFont typeface="Arial" pitchFamily="34" charset="0"/>
              <a:buChar char="»"/>
              <a:defRPr sz="2000">
                <a:solidFill>
                  <a:srgbClr val="2A2A7E"/>
                </a:solidFill>
                <a:latin typeface="Calibri" pitchFamily="34" charset="0"/>
                <a:ea typeface="MS PGothic" pitchFamily="34" charset="-128"/>
              </a:defRPr>
            </a:lvl9pPr>
          </a:lstStyle>
          <a:p>
            <a:pPr>
              <a:defRPr/>
            </a:pPr>
            <a:r>
              <a:rPr lang="en-US" altLang="en-US" sz="1200" i="1" dirty="0" smtClean="0">
                <a:solidFill>
                  <a:schemeClr val="bg2">
                    <a:lumMod val="25000"/>
                  </a:schemeClr>
                </a:solidFill>
                <a:cs typeface="Arial" pitchFamily="34" charset="0"/>
              </a:rPr>
              <a:t>Source: MOEP (2011-2012), ESE, YESB data and Castalia estimations</a:t>
            </a:r>
          </a:p>
          <a:p>
            <a:pPr>
              <a:defRPr/>
            </a:pPr>
            <a:r>
              <a:rPr lang="en-US" altLang="en-US" sz="1200" i="1" dirty="0" smtClean="0">
                <a:solidFill>
                  <a:schemeClr val="bg2">
                    <a:lumMod val="25000"/>
                  </a:schemeClr>
                </a:solidFill>
                <a:cs typeface="Arial" pitchFamily="34" charset="0"/>
              </a:rPr>
              <a:t>Assumes 6.5 people in a household</a:t>
            </a:r>
          </a:p>
        </p:txBody>
      </p:sp>
      <p:sp>
        <p:nvSpPr>
          <p:cNvPr id="26628" name="Slide Number Placeholder 3"/>
          <p:cNvSpPr>
            <a:spLocks noGrp="1"/>
          </p:cNvSpPr>
          <p:nvPr>
            <p:ph type="sldNum" sz="quarter" idx="4294967295"/>
          </p:nvPr>
        </p:nvSpPr>
        <p:spPr bwMode="auto">
          <a:xfrm>
            <a:off x="5198584" y="6417265"/>
            <a:ext cx="23114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fld id="{A444DC09-88C4-4B1B-8470-CDBB82C3C1C4}" type="slidenum">
              <a:rPr lang="en-NZ" altLang="en-US" sz="1200" b="1" smtClean="0">
                <a:solidFill>
                  <a:srgbClr val="000090"/>
                </a:solidFill>
              </a:rPr>
              <a:pPr eaLnBrk="1" hangingPunct="1">
                <a:defRPr/>
              </a:pPr>
              <a:t>1</a:t>
            </a:fld>
            <a:endParaRPr lang="en-NZ" altLang="en-US" sz="1200" b="1" dirty="0" smtClean="0">
              <a:solidFill>
                <a:srgbClr val="000090"/>
              </a:solidFill>
            </a:endParaRPr>
          </a:p>
        </p:txBody>
      </p:sp>
      <p:graphicFrame>
        <p:nvGraphicFramePr>
          <p:cNvPr id="14338" name="Table 14337"/>
          <p:cNvGraphicFramePr>
            <a:graphicFrameLocks noGrp="1"/>
          </p:cNvGraphicFramePr>
          <p:nvPr>
            <p:extLst>
              <p:ext uri="{D42A27DB-BD31-4B8C-83A1-F6EECF244321}">
                <p14:modId xmlns:p14="http://schemas.microsoft.com/office/powerpoint/2010/main" val="4250930601"/>
              </p:ext>
            </p:extLst>
          </p:nvPr>
        </p:nvGraphicFramePr>
        <p:xfrm>
          <a:off x="8385505" y="3892893"/>
          <a:ext cx="1222519" cy="914064"/>
        </p:xfrm>
        <a:graphic>
          <a:graphicData uri="http://schemas.openxmlformats.org/drawingml/2006/table">
            <a:tbl>
              <a:tblPr firstRow="1" bandRow="1">
                <a:tableStyleId>{5C22544A-7EE6-4342-B048-85BDC9FD1C3A}</a:tableStyleId>
              </a:tblPr>
              <a:tblGrid>
                <a:gridCol w="333924"/>
                <a:gridCol w="888595"/>
              </a:tblGrid>
              <a:tr h="290994">
                <a:tc>
                  <a:txBody>
                    <a:bodyPr/>
                    <a:lstStyle/>
                    <a:p>
                      <a:endParaRPr lang="en-US" sz="1400" b="0" i="0" dirty="0">
                        <a:solidFill>
                          <a:schemeClr val="tx2"/>
                        </a:solidFill>
                      </a:endParaRPr>
                    </a:p>
                  </a:txBody>
                  <a:tcPr marL="91420" marR="91420" marT="45664" marB="45664">
                    <a:solidFill>
                      <a:srgbClr val="92D050"/>
                    </a:solidFill>
                  </a:tcPr>
                </a:tc>
                <a:tc>
                  <a:txBody>
                    <a:bodyPr/>
                    <a:lstStyle/>
                    <a:p>
                      <a:r>
                        <a:rPr lang="en-US" sz="1400" b="0" i="0" dirty="0" smtClean="0">
                          <a:solidFill>
                            <a:schemeClr val="tx2"/>
                          </a:solidFill>
                        </a:rPr>
                        <a:t>ESE</a:t>
                      </a:r>
                      <a:endParaRPr lang="en-US" sz="1400" b="0" i="0" dirty="0">
                        <a:solidFill>
                          <a:schemeClr val="tx2"/>
                        </a:solidFill>
                      </a:endParaRPr>
                    </a:p>
                  </a:txBody>
                  <a:tcPr marL="91420" marR="91420" marT="45664" marB="45664">
                    <a:noFill/>
                  </a:tcPr>
                </a:tc>
              </a:tr>
              <a:tr h="290994">
                <a:tc>
                  <a:txBody>
                    <a:bodyPr/>
                    <a:lstStyle/>
                    <a:p>
                      <a:endParaRPr lang="en-US" sz="1400" b="0" i="0" dirty="0">
                        <a:solidFill>
                          <a:schemeClr val="tx2"/>
                        </a:solidFill>
                      </a:endParaRPr>
                    </a:p>
                  </a:txBody>
                  <a:tcPr marL="91420" marR="91420" marT="45664" marB="45664">
                    <a:solidFill>
                      <a:schemeClr val="accent4"/>
                    </a:solidFill>
                  </a:tcPr>
                </a:tc>
                <a:tc>
                  <a:txBody>
                    <a:bodyPr/>
                    <a:lstStyle/>
                    <a:p>
                      <a:r>
                        <a:rPr lang="en-US" sz="1400" b="0" i="0" dirty="0" err="1" smtClean="0">
                          <a:solidFill>
                            <a:schemeClr val="tx2"/>
                          </a:solidFill>
                        </a:rPr>
                        <a:t>YESB</a:t>
                      </a:r>
                      <a:endParaRPr lang="en-US" sz="1400" b="0" i="0" dirty="0">
                        <a:solidFill>
                          <a:schemeClr val="tx2"/>
                        </a:solidFill>
                      </a:endParaRPr>
                    </a:p>
                  </a:txBody>
                  <a:tcPr marL="91420" marR="91420" marT="45664" marB="45664">
                    <a:noFill/>
                  </a:tcPr>
                </a:tc>
              </a:tr>
              <a:tr h="290994">
                <a:tc>
                  <a:txBody>
                    <a:bodyPr/>
                    <a:lstStyle/>
                    <a:p>
                      <a:endParaRPr lang="en-US" sz="1400" b="0" i="0" dirty="0">
                        <a:solidFill>
                          <a:schemeClr val="tx2"/>
                        </a:solidFill>
                      </a:endParaRPr>
                    </a:p>
                  </a:txBody>
                  <a:tcPr marL="91420" marR="91420" marT="45664" marB="45664">
                    <a:solidFill>
                      <a:schemeClr val="bg2">
                        <a:lumMod val="25000"/>
                      </a:schemeClr>
                    </a:solidFill>
                  </a:tcPr>
                </a:tc>
                <a:tc>
                  <a:txBody>
                    <a:bodyPr/>
                    <a:lstStyle/>
                    <a:p>
                      <a:r>
                        <a:rPr lang="en-US" sz="1400" b="0" i="0" dirty="0" smtClean="0">
                          <a:solidFill>
                            <a:schemeClr val="tx2"/>
                          </a:solidFill>
                        </a:rPr>
                        <a:t>Required</a:t>
                      </a:r>
                      <a:endParaRPr lang="en-US" sz="1400" b="0" i="0" dirty="0">
                        <a:solidFill>
                          <a:schemeClr val="tx2"/>
                        </a:solidFill>
                      </a:endParaRPr>
                    </a:p>
                  </a:txBody>
                  <a:tcPr marL="91420" marR="91420" marT="45664" marB="45664">
                    <a:noFill/>
                  </a:tcPr>
                </a:tc>
              </a:tr>
            </a:tbl>
          </a:graphicData>
        </a:graphic>
      </p:graphicFrame>
      <p:sp>
        <p:nvSpPr>
          <p:cNvPr id="26644" name="TextBox 14338"/>
          <p:cNvSpPr txBox="1">
            <a:spLocks noChangeArrowheads="1"/>
          </p:cNvSpPr>
          <p:nvPr/>
        </p:nvSpPr>
        <p:spPr bwMode="auto">
          <a:xfrm>
            <a:off x="3531472" y="4349925"/>
            <a:ext cx="14351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800">
                <a:solidFill>
                  <a:srgbClr val="002060"/>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400">
                <a:solidFill>
                  <a:srgbClr val="002060"/>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000">
                <a:solidFill>
                  <a:srgbClr val="002060"/>
                </a:solidFill>
                <a:latin typeface="Calibri" pitchFamily="34" charset="0"/>
                <a:ea typeface="MS PGothic" pitchFamily="34" charset="-128"/>
              </a:defRPr>
            </a:lvl3pPr>
            <a:lvl4pPr marL="1600200" indent="-228600" eaLnBrk="0" hangingPunct="0">
              <a:spcBef>
                <a:spcPct val="20000"/>
              </a:spcBef>
              <a:buFont typeface="Arial" pitchFamily="34" charset="0"/>
              <a:buChar char="–"/>
              <a:defRPr>
                <a:solidFill>
                  <a:srgbClr val="002060"/>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rgbClr val="2A2A7E"/>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9pPr>
          </a:lstStyle>
          <a:p>
            <a:pPr algn="ctr" eaLnBrk="1" hangingPunct="1">
              <a:spcBef>
                <a:spcPct val="0"/>
              </a:spcBef>
              <a:buFontTx/>
              <a:buNone/>
            </a:pPr>
            <a:r>
              <a:rPr lang="en-US" altLang="en-US" sz="2000" b="1" dirty="0">
                <a:solidFill>
                  <a:schemeClr val="tx2"/>
                </a:solidFill>
                <a:cs typeface="Arial" pitchFamily="34" charset="0"/>
              </a:rPr>
              <a:t>189,000</a:t>
            </a:r>
          </a:p>
        </p:txBody>
      </p:sp>
      <p:sp>
        <p:nvSpPr>
          <p:cNvPr id="26645" name="TextBox 41"/>
          <p:cNvSpPr txBox="1">
            <a:spLocks noChangeArrowheads="1"/>
          </p:cNvSpPr>
          <p:nvPr/>
        </p:nvSpPr>
        <p:spPr bwMode="auto">
          <a:xfrm rot="16200000">
            <a:off x="871638" y="3689021"/>
            <a:ext cx="41275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2800">
                <a:solidFill>
                  <a:srgbClr val="002060"/>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400">
                <a:solidFill>
                  <a:srgbClr val="002060"/>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000">
                <a:solidFill>
                  <a:srgbClr val="002060"/>
                </a:solidFill>
                <a:latin typeface="Calibri" pitchFamily="34" charset="0"/>
                <a:ea typeface="MS PGothic" pitchFamily="34" charset="-128"/>
              </a:defRPr>
            </a:lvl3pPr>
            <a:lvl4pPr marL="1600200" indent="-228600" eaLnBrk="0" hangingPunct="0">
              <a:spcBef>
                <a:spcPct val="20000"/>
              </a:spcBef>
              <a:buFont typeface="Arial" pitchFamily="34" charset="0"/>
              <a:buChar char="–"/>
              <a:defRPr>
                <a:solidFill>
                  <a:srgbClr val="002060"/>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rgbClr val="2A2A7E"/>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9pPr>
          </a:lstStyle>
          <a:p>
            <a:pPr eaLnBrk="1" hangingPunct="1">
              <a:spcBef>
                <a:spcPct val="0"/>
              </a:spcBef>
              <a:buFontTx/>
              <a:buNone/>
            </a:pPr>
            <a:r>
              <a:rPr lang="en-US" altLang="en-US" sz="1600" dirty="0">
                <a:solidFill>
                  <a:schemeClr val="tx2"/>
                </a:solidFill>
                <a:cs typeface="Arial" pitchFamily="34" charset="0"/>
              </a:rPr>
              <a:t>New </a:t>
            </a:r>
            <a:r>
              <a:rPr lang="en-US" altLang="en-US" sz="1600" dirty="0" smtClean="0">
                <a:solidFill>
                  <a:schemeClr val="tx2"/>
                </a:solidFill>
                <a:cs typeface="Arial" pitchFamily="34" charset="0"/>
              </a:rPr>
              <a:t>household connections </a:t>
            </a:r>
            <a:r>
              <a:rPr lang="en-US" altLang="en-US" sz="1600" dirty="0">
                <a:solidFill>
                  <a:schemeClr val="tx2"/>
                </a:solidFill>
                <a:cs typeface="Arial" pitchFamily="34" charset="0"/>
              </a:rPr>
              <a:t>per year</a:t>
            </a:r>
          </a:p>
        </p:txBody>
      </p:sp>
      <p:sp>
        <p:nvSpPr>
          <p:cNvPr id="26646" name="TextBox 14346"/>
          <p:cNvSpPr txBox="1">
            <a:spLocks noChangeArrowheads="1"/>
          </p:cNvSpPr>
          <p:nvPr/>
        </p:nvSpPr>
        <p:spPr bwMode="auto">
          <a:xfrm>
            <a:off x="3218210" y="1553013"/>
            <a:ext cx="658651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2800">
                <a:solidFill>
                  <a:srgbClr val="002060"/>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400">
                <a:solidFill>
                  <a:srgbClr val="002060"/>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000">
                <a:solidFill>
                  <a:srgbClr val="002060"/>
                </a:solidFill>
                <a:latin typeface="Calibri" pitchFamily="34" charset="0"/>
                <a:ea typeface="MS PGothic" pitchFamily="34" charset="-128"/>
              </a:defRPr>
            </a:lvl3pPr>
            <a:lvl4pPr marL="1600200" indent="-228600" eaLnBrk="0" hangingPunct="0">
              <a:spcBef>
                <a:spcPct val="20000"/>
              </a:spcBef>
              <a:buFont typeface="Arial" pitchFamily="34" charset="0"/>
              <a:buChar char="–"/>
              <a:defRPr>
                <a:solidFill>
                  <a:srgbClr val="002060"/>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rgbClr val="2A2A7E"/>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rgbClr val="2A2A7E"/>
                </a:solidFill>
                <a:latin typeface="Calibri" pitchFamily="34" charset="0"/>
                <a:ea typeface="MS PGothic" pitchFamily="34" charset="-128"/>
              </a:defRPr>
            </a:lvl9pPr>
          </a:lstStyle>
          <a:p>
            <a:pPr eaLnBrk="1" hangingPunct="1">
              <a:spcBef>
                <a:spcPct val="0"/>
              </a:spcBef>
              <a:buFontTx/>
              <a:buNone/>
            </a:pPr>
            <a:r>
              <a:rPr lang="en-US" altLang="en-US" sz="2000" dirty="0" smtClean="0">
                <a:solidFill>
                  <a:schemeClr val="tx1">
                    <a:lumMod val="75000"/>
                  </a:schemeClr>
                </a:solidFill>
                <a:cs typeface="Arial" pitchFamily="34" charset="0"/>
              </a:rPr>
              <a:t>Need </a:t>
            </a:r>
            <a:r>
              <a:rPr lang="en-US" altLang="en-US" sz="2000" dirty="0">
                <a:solidFill>
                  <a:schemeClr val="tx1">
                    <a:lumMod val="75000"/>
                  </a:schemeClr>
                </a:solidFill>
                <a:cs typeface="Arial" pitchFamily="34" charset="0"/>
              </a:rPr>
              <a:t>to connect </a:t>
            </a:r>
            <a:r>
              <a:rPr lang="en-US" altLang="en-US" sz="2000" dirty="0" smtClean="0">
                <a:solidFill>
                  <a:schemeClr val="tx1">
                    <a:lumMod val="75000"/>
                  </a:schemeClr>
                </a:solidFill>
                <a:cs typeface="Arial" pitchFamily="34" charset="0"/>
              </a:rPr>
              <a:t>over</a:t>
            </a:r>
            <a:r>
              <a:rPr lang="en-US" altLang="en-US" sz="3200" b="1" dirty="0" smtClean="0">
                <a:solidFill>
                  <a:schemeClr val="tx1">
                    <a:lumMod val="75000"/>
                  </a:schemeClr>
                </a:solidFill>
                <a:cs typeface="Arial" pitchFamily="34" charset="0"/>
              </a:rPr>
              <a:t> </a:t>
            </a:r>
            <a:r>
              <a:rPr lang="en-US" altLang="en-US" sz="3600" b="1" dirty="0">
                <a:solidFill>
                  <a:schemeClr val="accent5"/>
                </a:solidFill>
                <a:cs typeface="Arial" pitchFamily="34" charset="0"/>
              </a:rPr>
              <a:t>2</a:t>
            </a:r>
            <a:r>
              <a:rPr lang="en-US" altLang="en-US" sz="3600" b="1" dirty="0" smtClean="0">
                <a:solidFill>
                  <a:schemeClr val="accent5"/>
                </a:solidFill>
                <a:cs typeface="Arial" pitchFamily="34" charset="0"/>
              </a:rPr>
              <a:t>x</a:t>
            </a:r>
            <a:r>
              <a:rPr lang="en-US" altLang="en-US" sz="3200" b="1" dirty="0" smtClean="0">
                <a:solidFill>
                  <a:schemeClr val="accent5"/>
                </a:solidFill>
                <a:cs typeface="Arial" pitchFamily="34" charset="0"/>
              </a:rPr>
              <a:t> </a:t>
            </a:r>
            <a:r>
              <a:rPr lang="en-US" altLang="en-US" sz="2000" dirty="0">
                <a:solidFill>
                  <a:schemeClr val="tx1"/>
                </a:solidFill>
                <a:cs typeface="Arial" pitchFamily="34" charset="0"/>
              </a:rPr>
              <a:t>as many households per </a:t>
            </a:r>
            <a:r>
              <a:rPr lang="en-US" altLang="en-US" sz="2000" dirty="0">
                <a:solidFill>
                  <a:schemeClr val="tx1">
                    <a:lumMod val="75000"/>
                  </a:schemeClr>
                </a:solidFill>
                <a:cs typeface="Arial" pitchFamily="34" charset="0"/>
              </a:rPr>
              <a:t>year to reach </a:t>
            </a:r>
            <a:r>
              <a:rPr lang="en-US" altLang="en-US" sz="2000" dirty="0" smtClean="0">
                <a:solidFill>
                  <a:schemeClr val="tx1">
                    <a:lumMod val="75000"/>
                  </a:schemeClr>
                </a:solidFill>
                <a:cs typeface="Arial" pitchFamily="34" charset="0"/>
              </a:rPr>
              <a:t>universal electrification </a:t>
            </a:r>
            <a:r>
              <a:rPr lang="en-US" altLang="en-US" sz="2000" dirty="0">
                <a:solidFill>
                  <a:schemeClr val="tx1">
                    <a:lumMod val="75000"/>
                  </a:schemeClr>
                </a:solidFill>
                <a:cs typeface="Arial" pitchFamily="34" charset="0"/>
              </a:rPr>
              <a:t>by </a:t>
            </a:r>
            <a:r>
              <a:rPr lang="en-US" altLang="en-US" sz="2000" dirty="0" smtClean="0">
                <a:solidFill>
                  <a:schemeClr val="tx1">
                    <a:lumMod val="75000"/>
                  </a:schemeClr>
                </a:solidFill>
                <a:cs typeface="Arial" pitchFamily="34" charset="0"/>
              </a:rPr>
              <a:t>2030…</a:t>
            </a:r>
            <a:endParaRPr lang="en-US" altLang="en-US" sz="2000" dirty="0">
              <a:solidFill>
                <a:schemeClr val="tx1">
                  <a:lumMod val="75000"/>
                </a:schemeClr>
              </a:solidFill>
              <a:cs typeface="Arial" pitchFamily="34" charset="0"/>
            </a:endParaRPr>
          </a:p>
        </p:txBody>
      </p:sp>
      <p:sp>
        <p:nvSpPr>
          <p:cNvPr id="10" name="Text Placeholder 2"/>
          <p:cNvSpPr txBox="1">
            <a:spLocks/>
          </p:cNvSpPr>
          <p:nvPr/>
        </p:nvSpPr>
        <p:spPr bwMode="auto">
          <a:xfrm>
            <a:off x="132680" y="384118"/>
            <a:ext cx="89154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spcBef>
                <a:spcPct val="20000"/>
              </a:spcBef>
              <a:spcAft>
                <a:spcPct val="0"/>
              </a:spcAft>
              <a:buFont typeface="Arial" pitchFamily="34" charset="0"/>
              <a:buNone/>
              <a:defRPr sz="2800" b="1" i="1" kern="1200">
                <a:solidFill>
                  <a:srgbClr val="FFFFFF"/>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400" kern="1200">
                <a:solidFill>
                  <a:srgbClr val="002060"/>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000" kern="1200">
                <a:solidFill>
                  <a:srgbClr val="002060"/>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kern="1200">
                <a:solidFill>
                  <a:srgbClr val="002060"/>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rgbClr val="2A2A7E"/>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r>
              <a:rPr lang="en-US" altLang="en-US" dirty="0" smtClean="0"/>
              <a:t>Myanmar’s electrification challenge is immense…</a:t>
            </a:r>
          </a:p>
        </p:txBody>
      </p:sp>
      <p:pic>
        <p:nvPicPr>
          <p:cNvPr id="11" name="Picture 10"/>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1721" y="1600163"/>
            <a:ext cx="2475438" cy="4708421"/>
          </a:xfrm>
          <a:prstGeom prst="rect">
            <a:avLst/>
          </a:prstGeom>
          <a:noFill/>
        </p:spPr>
      </p:pic>
      <p:sp>
        <p:nvSpPr>
          <p:cNvPr id="3" name="Rectangle 2"/>
          <p:cNvSpPr/>
          <p:nvPr/>
        </p:nvSpPr>
        <p:spPr>
          <a:xfrm>
            <a:off x="62346" y="976196"/>
            <a:ext cx="5391219" cy="64633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tx1">
                    <a:lumMod val="75000"/>
                  </a:schemeClr>
                </a:solidFill>
                <a:effectLst/>
                <a:uLnTx/>
                <a:uFillTx/>
              </a:rPr>
              <a:t>The electrification rate </a:t>
            </a:r>
            <a:r>
              <a:rPr kumimoji="0" lang="en-US" sz="2000" b="0" i="0" u="none" strike="noStrike" kern="0" cap="none" spc="0" normalizeH="0" baseline="0" noProof="0" dirty="0" smtClean="0">
                <a:ln>
                  <a:noFill/>
                </a:ln>
                <a:solidFill>
                  <a:schemeClr val="tx1">
                    <a:lumMod val="75000"/>
                  </a:schemeClr>
                </a:solidFill>
                <a:effectLst/>
                <a:uLnTx/>
                <a:uFillTx/>
              </a:rPr>
              <a:t>is estimated at </a:t>
            </a:r>
            <a:r>
              <a:rPr kumimoji="0" lang="en-US" sz="3600" b="1" i="0" u="none" strike="noStrike" kern="0" cap="none" spc="0" normalizeH="0" baseline="0" noProof="0" dirty="0" smtClean="0">
                <a:ln>
                  <a:noFill/>
                </a:ln>
                <a:solidFill>
                  <a:schemeClr val="accent5"/>
                </a:solidFill>
                <a:effectLst/>
                <a:uLnTx/>
                <a:uFillTx/>
              </a:rPr>
              <a:t>29</a:t>
            </a:r>
            <a:r>
              <a:rPr kumimoji="0" lang="en-US" sz="3600" b="1" i="0" u="none" strike="noStrike" kern="0" cap="none" spc="0" normalizeH="0" baseline="0" noProof="0" dirty="0">
                <a:ln>
                  <a:noFill/>
                </a:ln>
                <a:solidFill>
                  <a:schemeClr val="accent5"/>
                </a:solidFill>
                <a:effectLst/>
                <a:uLnTx/>
                <a:uFillTx/>
              </a:rPr>
              <a:t>%...</a:t>
            </a:r>
            <a:endParaRPr kumimoji="0" lang="en-US" sz="2400" b="1" i="0" u="none" strike="noStrike" kern="0" cap="none" spc="0" normalizeH="0" baseline="0" noProof="0" dirty="0">
              <a:ln>
                <a:noFill/>
              </a:ln>
              <a:solidFill>
                <a:schemeClr val="accent5"/>
              </a:solidFill>
              <a:effectLst/>
              <a:uLnTx/>
              <a:uFillTx/>
            </a:endParaRPr>
          </a:p>
        </p:txBody>
      </p:sp>
    </p:spTree>
    <p:extLst>
      <p:ext uri="{BB962C8B-B14F-4D97-AF65-F5344CB8AC3E}">
        <p14:creationId xmlns:p14="http://schemas.microsoft.com/office/powerpoint/2010/main" val="27558191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864421" y="1722623"/>
            <a:ext cx="7584379" cy="3077766"/>
          </a:xfrm>
          <a:prstGeom prst="rect">
            <a:avLst/>
          </a:prstGeom>
          <a:noFill/>
        </p:spPr>
        <p:txBody>
          <a:bodyPr wrap="square" rtlCol="0">
            <a:spAutoFit/>
          </a:bodyPr>
          <a:lstStyle/>
          <a:p>
            <a:pPr marR="0" lvl="0">
              <a:spcBef>
                <a:spcPts val="0"/>
              </a:spcBef>
              <a:spcAft>
                <a:spcPts val="600"/>
              </a:spcAft>
              <a:tabLst>
                <a:tab pos="228600" algn="l"/>
                <a:tab pos="637540" algn="l"/>
              </a:tabLst>
            </a:pPr>
            <a:r>
              <a:rPr lang="en-US" sz="2400" b="1" dirty="0" smtClean="0">
                <a:solidFill>
                  <a:schemeClr val="tx2"/>
                </a:solidFill>
                <a:latin typeface="+mn-lt"/>
                <a:ea typeface="Times New Roman"/>
                <a:cs typeface="Times New Roman"/>
              </a:rPr>
              <a:t>Recommendations:</a:t>
            </a:r>
          </a:p>
          <a:p>
            <a:pPr marR="0" lvl="0">
              <a:spcBef>
                <a:spcPts val="0"/>
              </a:spcBef>
              <a:spcAft>
                <a:spcPts val="600"/>
              </a:spcAft>
              <a:tabLst>
                <a:tab pos="228600" algn="l"/>
                <a:tab pos="637540" algn="l"/>
              </a:tabLst>
            </a:pPr>
            <a:r>
              <a:rPr lang="en-US" sz="2000" dirty="0" smtClean="0">
                <a:solidFill>
                  <a:schemeClr val="tx2"/>
                </a:solidFill>
                <a:latin typeface="+mn-lt"/>
                <a:ea typeface="Times New Roman"/>
                <a:cs typeface="Times New Roman"/>
              </a:rPr>
              <a:t>The program implementing agency should:</a:t>
            </a:r>
          </a:p>
          <a:p>
            <a:pPr marL="285750" marR="0" lvl="0" indent="-285750">
              <a:spcBef>
                <a:spcPts val="0"/>
              </a:spcBef>
              <a:spcAft>
                <a:spcPts val="600"/>
              </a:spcAft>
              <a:buFont typeface="Wingdings" panose="05000000000000000000" pitchFamily="2" charset="2"/>
              <a:buChar char="§"/>
              <a:tabLst>
                <a:tab pos="228600" algn="l"/>
                <a:tab pos="637540" algn="l"/>
              </a:tabLst>
            </a:pPr>
            <a:r>
              <a:rPr lang="en-US" sz="2000" dirty="0" smtClean="0">
                <a:solidFill>
                  <a:schemeClr val="tx2"/>
                </a:solidFill>
              </a:rPr>
              <a:t>Provide </a:t>
            </a:r>
            <a:r>
              <a:rPr lang="en-US" sz="2000" dirty="0">
                <a:solidFill>
                  <a:schemeClr val="tx2"/>
                </a:solidFill>
              </a:rPr>
              <a:t>financial incentives that </a:t>
            </a:r>
            <a:r>
              <a:rPr lang="en-US" sz="2000" dirty="0" smtClean="0">
                <a:solidFill>
                  <a:schemeClr val="tx2"/>
                </a:solidFill>
              </a:rPr>
              <a:t>promote cost-recovering </a:t>
            </a:r>
            <a:r>
              <a:rPr lang="en-US" sz="2000" dirty="0">
                <a:solidFill>
                  <a:schemeClr val="tx2"/>
                </a:solidFill>
              </a:rPr>
              <a:t>business models to </a:t>
            </a:r>
            <a:r>
              <a:rPr lang="en-US" sz="2000" dirty="0" smtClean="0">
                <a:solidFill>
                  <a:schemeClr val="tx2"/>
                </a:solidFill>
              </a:rPr>
              <a:t>flourish </a:t>
            </a:r>
          </a:p>
          <a:p>
            <a:pPr marL="285750" marR="0" lvl="0" indent="-285750">
              <a:spcBef>
                <a:spcPts val="0"/>
              </a:spcBef>
              <a:spcAft>
                <a:spcPts val="600"/>
              </a:spcAft>
              <a:buFont typeface="Wingdings" panose="05000000000000000000" pitchFamily="2" charset="2"/>
              <a:buChar char="§"/>
              <a:tabLst>
                <a:tab pos="228600" algn="l"/>
                <a:tab pos="637540" algn="l"/>
              </a:tabLst>
            </a:pPr>
            <a:r>
              <a:rPr lang="en-US" sz="2000" dirty="0">
                <a:solidFill>
                  <a:schemeClr val="tx2"/>
                </a:solidFill>
              </a:rPr>
              <a:t>Provide clear guidelines </a:t>
            </a:r>
            <a:r>
              <a:rPr lang="en-US" sz="2000" dirty="0" smtClean="0">
                <a:solidFill>
                  <a:schemeClr val="tx2"/>
                </a:solidFill>
              </a:rPr>
              <a:t>for entities </a:t>
            </a:r>
            <a:r>
              <a:rPr lang="en-US" sz="2000" dirty="0">
                <a:solidFill>
                  <a:schemeClr val="tx2"/>
                </a:solidFill>
              </a:rPr>
              <a:t>that will benefit </a:t>
            </a:r>
            <a:r>
              <a:rPr lang="en-US" sz="2000" dirty="0" smtClean="0">
                <a:solidFill>
                  <a:schemeClr val="tx2"/>
                </a:solidFill>
              </a:rPr>
              <a:t>from </a:t>
            </a:r>
            <a:r>
              <a:rPr lang="en-US" sz="2000" dirty="0">
                <a:solidFill>
                  <a:schemeClr val="tx2"/>
                </a:solidFill>
              </a:rPr>
              <a:t>incentives</a:t>
            </a:r>
            <a:endParaRPr lang="en-US" sz="2000" dirty="0" smtClean="0">
              <a:solidFill>
                <a:schemeClr val="tx2"/>
              </a:solidFill>
              <a:latin typeface="+mn-lt"/>
              <a:ea typeface="Times New Roman"/>
              <a:cs typeface="Times New Roman"/>
            </a:endParaRPr>
          </a:p>
          <a:p>
            <a:pPr marL="285750" marR="0" lvl="0" indent="-285750">
              <a:spcBef>
                <a:spcPts val="0"/>
              </a:spcBef>
              <a:spcAft>
                <a:spcPts val="600"/>
              </a:spcAft>
              <a:buFont typeface="Wingdings" panose="05000000000000000000" pitchFamily="2" charset="2"/>
              <a:buChar char="§"/>
              <a:tabLst>
                <a:tab pos="228600" algn="l"/>
                <a:tab pos="637540" algn="l"/>
              </a:tabLst>
            </a:pPr>
            <a:r>
              <a:rPr lang="en-US" sz="2000" dirty="0">
                <a:solidFill>
                  <a:schemeClr val="tx2"/>
                </a:solidFill>
              </a:rPr>
              <a:t>Encourage scaling up </a:t>
            </a:r>
            <a:r>
              <a:rPr lang="en-US" sz="2000" dirty="0" smtClean="0">
                <a:solidFill>
                  <a:schemeClr val="tx2"/>
                </a:solidFill>
              </a:rPr>
              <a:t>where </a:t>
            </a:r>
            <a:r>
              <a:rPr lang="en-US" sz="2000" dirty="0" err="1">
                <a:solidFill>
                  <a:schemeClr val="tx2"/>
                </a:solidFill>
              </a:rPr>
              <a:t>SHS</a:t>
            </a:r>
            <a:r>
              <a:rPr lang="en-US" sz="2000" dirty="0">
                <a:solidFill>
                  <a:schemeClr val="tx2"/>
                </a:solidFill>
              </a:rPr>
              <a:t> is </a:t>
            </a:r>
            <a:r>
              <a:rPr lang="en-US" sz="2000" dirty="0" smtClean="0">
                <a:solidFill>
                  <a:schemeClr val="tx2"/>
                </a:solidFill>
              </a:rPr>
              <a:t>economical</a:t>
            </a:r>
          </a:p>
          <a:p>
            <a:pPr marL="285750" marR="0" lvl="0" indent="-285750">
              <a:spcBef>
                <a:spcPts val="0"/>
              </a:spcBef>
              <a:spcAft>
                <a:spcPts val="600"/>
              </a:spcAft>
              <a:buFont typeface="Wingdings" panose="05000000000000000000" pitchFamily="2" charset="2"/>
              <a:buChar char="§"/>
              <a:tabLst>
                <a:tab pos="228600" algn="l"/>
                <a:tab pos="637540" algn="l"/>
              </a:tabLst>
            </a:pPr>
            <a:r>
              <a:rPr lang="en-US" sz="2000" dirty="0">
                <a:solidFill>
                  <a:schemeClr val="tx2"/>
                </a:solidFill>
              </a:rPr>
              <a:t>Provide training </a:t>
            </a:r>
            <a:r>
              <a:rPr lang="en-US" sz="2000" dirty="0" smtClean="0">
                <a:solidFill>
                  <a:schemeClr val="tx2"/>
                </a:solidFill>
              </a:rPr>
              <a:t>support/ </a:t>
            </a:r>
            <a:r>
              <a:rPr lang="en-US" sz="2000" dirty="0">
                <a:solidFill>
                  <a:schemeClr val="tx2"/>
                </a:solidFill>
              </a:rPr>
              <a:t>incentives </a:t>
            </a:r>
            <a:r>
              <a:rPr lang="en-US" sz="2000" dirty="0" smtClean="0">
                <a:solidFill>
                  <a:schemeClr val="tx2"/>
                </a:solidFill>
              </a:rPr>
              <a:t>for technicians</a:t>
            </a:r>
          </a:p>
          <a:p>
            <a:pPr marL="285750" marR="0" lvl="0" indent="-285750">
              <a:spcBef>
                <a:spcPts val="0"/>
              </a:spcBef>
              <a:spcAft>
                <a:spcPts val="600"/>
              </a:spcAft>
              <a:buFont typeface="Wingdings" panose="05000000000000000000" pitchFamily="2" charset="2"/>
              <a:buChar char="§"/>
              <a:tabLst>
                <a:tab pos="228600" algn="l"/>
                <a:tab pos="637540" algn="l"/>
              </a:tabLst>
            </a:pPr>
            <a:r>
              <a:rPr lang="en-US" sz="2000" dirty="0">
                <a:solidFill>
                  <a:schemeClr val="tx2"/>
                </a:solidFill>
              </a:rPr>
              <a:t>Closely </a:t>
            </a:r>
            <a:r>
              <a:rPr lang="en-US" sz="2000" dirty="0" smtClean="0">
                <a:solidFill>
                  <a:schemeClr val="tx2"/>
                </a:solidFill>
              </a:rPr>
              <a:t>monitor </a:t>
            </a:r>
            <a:r>
              <a:rPr lang="en-US" sz="2000" dirty="0">
                <a:solidFill>
                  <a:schemeClr val="tx2"/>
                </a:solidFill>
              </a:rPr>
              <a:t>program’s </a:t>
            </a:r>
            <a:r>
              <a:rPr lang="en-US" sz="2000" dirty="0" smtClean="0">
                <a:solidFill>
                  <a:schemeClr val="tx2"/>
                </a:solidFill>
              </a:rPr>
              <a:t>progress </a:t>
            </a:r>
            <a:endParaRPr lang="en-US" sz="2000" dirty="0">
              <a:solidFill>
                <a:schemeClr val="tx2"/>
              </a:solidFill>
              <a:effectLst/>
              <a:latin typeface="+mn-lt"/>
              <a:ea typeface="Times New Roman"/>
              <a:cs typeface="Times New Roman"/>
            </a:endParaRPr>
          </a:p>
        </p:txBody>
      </p:sp>
      <p:sp>
        <p:nvSpPr>
          <p:cNvPr id="3" name="Text Placeholder 2"/>
          <p:cNvSpPr>
            <a:spLocks noGrp="1"/>
          </p:cNvSpPr>
          <p:nvPr>
            <p:ph type="body" sz="quarter" idx="13"/>
          </p:nvPr>
        </p:nvSpPr>
        <p:spPr>
          <a:xfrm>
            <a:off x="71248" y="378698"/>
            <a:ext cx="10355282" cy="485775"/>
          </a:xfrm>
        </p:spPr>
        <p:txBody>
          <a:bodyPr/>
          <a:lstStyle/>
          <a:p>
            <a:r>
              <a:rPr lang="en-US" dirty="0" smtClean="0"/>
              <a:t>This can be done by…</a:t>
            </a:r>
            <a:endParaRPr lang="en-US" dirty="0"/>
          </a:p>
        </p:txBody>
      </p:sp>
      <p:sp>
        <p:nvSpPr>
          <p:cNvPr id="4" name="Slide Number Placeholder 3"/>
          <p:cNvSpPr>
            <a:spLocks noGrp="1"/>
          </p:cNvSpPr>
          <p:nvPr>
            <p:ph type="sldNum" sz="quarter" idx="16"/>
          </p:nvPr>
        </p:nvSpPr>
        <p:spPr>
          <a:xfrm>
            <a:off x="3528617" y="6501126"/>
            <a:ext cx="2311400" cy="365125"/>
          </a:xfrm>
        </p:spPr>
        <p:txBody>
          <a:bodyPr/>
          <a:lstStyle/>
          <a:p>
            <a:fld id="{5E74316C-E23F-428A-8567-06E5DA18F3DA}" type="slidenum">
              <a:rPr lang="en-NZ" smtClean="0"/>
              <a:pPr/>
              <a:t>19</a:t>
            </a:fld>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26633"/>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2"/>
                </a:solidFill>
              </a:rPr>
              <a:t>Sustainability and e</a:t>
            </a:r>
            <a:r>
              <a:rPr lang="en-US" sz="2000" b="1" dirty="0" smtClean="0">
                <a:solidFill>
                  <a:schemeClr val="tx2"/>
                </a:solidFill>
              </a:rPr>
              <a:t>fficiency </a:t>
            </a:r>
            <a:r>
              <a:rPr lang="en-US" sz="2000" b="1" dirty="0">
                <a:solidFill>
                  <a:schemeClr val="tx2"/>
                </a:solidFill>
              </a:rPr>
              <a:t>of </a:t>
            </a:r>
            <a:r>
              <a:rPr lang="en-US" sz="2000" b="1" dirty="0" smtClean="0">
                <a:solidFill>
                  <a:schemeClr val="tx2"/>
                </a:solidFill>
              </a:rPr>
              <a:t>individual household solutions</a:t>
            </a:r>
            <a:endParaRPr lang="en-US" sz="2000" b="1" dirty="0">
              <a:solidFill>
                <a:schemeClr val="tx2"/>
              </a:solidFill>
            </a:endParaRP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cxnSp>
        <p:nvCxnSpPr>
          <p:cNvPr id="13" name="Straight Connector 12"/>
          <p:cNvCxnSpPr/>
          <p:nvPr/>
        </p:nvCxnSpPr>
        <p:spPr>
          <a:xfrm flipV="1">
            <a:off x="1271118" y="1442290"/>
            <a:ext cx="415405" cy="1572688"/>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1118" y="1276649"/>
            <a:ext cx="190006" cy="1507511"/>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27" name="Rounded Rectangle 26"/>
          <p:cNvSpPr/>
          <p:nvPr/>
        </p:nvSpPr>
        <p:spPr bwMode="auto">
          <a:xfrm>
            <a:off x="1686523" y="1684537"/>
            <a:ext cx="7952777" cy="3138333"/>
          </a:xfrm>
          <a:prstGeom prst="roundRect">
            <a:avLst/>
          </a:prstGeom>
          <a:noFill/>
          <a:ln w="19050" cap="flat" cmpd="sng" algn="ctr">
            <a:solidFill>
              <a:schemeClr val="bg2">
                <a:lumMod val="2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pic>
        <p:nvPicPr>
          <p:cNvPr id="28" name="Picture 5" descr="C:\Users\vishal.CASTALIA\AppData\Local\Microsoft\Windows\Temporary Internet Files\Content.IE5\NIE3PLSO\MC90044132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60099" y="1717403"/>
            <a:ext cx="648469" cy="648469"/>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data:image/jpeg;base64,/9j/4AAQSkZJRgABAQAAAQABAAD/2wCEAAkGBwgHBgkIBxEUFgkWGBYZFxcXDRsUFRgeICUWIh8dHx8ZKDQsJB0sIh4TKD0mKSk3MC8uGyU3RDUsQzQtLjcBCgoKDg0OGxAQGy0kHyQ3LCw4LzcsLCw0Nyw1LDQsLi01LCwsNCwsLCwsLCwsNSwsLDQrLDQsLC43LDQsNywuLP/AABEIAKwBAwMBEQACEQEDEQH/xAAcAAEAAgIDAQAAAAAAAAAAAAAABgcFCAIDBAH/xAA6EAEAAQIBCgMGAwcFAAAAAAAAAQIEAwUGERQVUlORktEHITETQVFhcaESMoEIIiNCYrHBQ3KCorL/xAAbAQEAAgMBAQAAAAAAAAAAAAAAAwQBAgYFB//EADIRAQABAgUEAQIFAwQDAAAAAAACAQQVUpHR0gMWU5IRBTESIUFRcRPB4SKBofFCYbH/2gAMAwEAAhEDEQA/AIi519mAAAAAAAAAAAAAAAAAAAAAAAAAAAAAAAAAAAAAAAAAAAAAAAAAAAAAAAAAAAAAAAAAAAAAAAAAAAAAAAAAAAAAAAAAAAAAAAAAAAAAAAAAAAAAAAAAAAAAAAAAAAAAAAAAAAAAAAAAAAAAAAAAAAAAAAAAAAAAAAAAAAAR7blzu0cp7u77XtM09acXzn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mLdI5UAAAAAAAAAAAABLs2vDfObOGKcW3wJw7Wf8AUxf4dMx/TE+dX1iNHzUev9Q6HR/Ktfmv7U/NtSNarAsfAjC9lGv3tXtP6MCNH/afq82f1uvz/ph/y3/pvRX4EZNn8l7jR9cKmWmNdTLRn+nRFcveC+cGT8OrFyZVRcUR7qZ/BX+kVeU813o/V+jOvxP/AEta9Oqur2zusn3NdtfYdeHjx6010TTVH6S9SE4zp8xr80aOhswAAAAAAAAAAAAAAAAAAAAAAAAA54OFiY+LRhYNM1YlUxEREaZmZ9IiI97Fa0pT5qy2A8NfCu1yPhYWU84aIxMpTomnDnRNGF6e731+vn6R93NX31KXUr+Dp/lH/wC/4Sxh8fdaMRERoj0eQkAAAYDOzNDJGddnOBlTDj2sRP4MSnyxKJn3xPLynyWbe66nQl8wr/sxWNKtas881MoZpZWqsr6NOFPnh4kR+7XT8Y+E/GPWOTq7W6hcQ/FHRBKnwj6y1AAAAAAAAAAAAAAAAAAAAAAAAXZ4D5oU+zxM5coUfvaZpt4mPTer/wAR9J+TwPq91+f9GNf52S9OP6roeClAAAAAYHPbNq2zqzfuMnY8R7XRM4VU/wAlcek/T3T8pWLW4l0OpSdP9/4YlT5o1Pu7bGs7rFtbqmaceiqaaqZ9YmPKYdnGVJUpKn2qrulswAAAAAAAAAAAAAAAAAAAAAA7LfBruMfDwMKNOJVMUxHxmfKGJVpSnzVluJkfJ+DknJVpk+3j+Fh0U0x+kerhupOvUnWVf1WKU+HsaMgAAAAANc/HfJFOT88abzCjRh4+HFc/7omaavtFE/q6j6R1fx9D8Nf0r/wh6lPzVu9VGAAAAAAAAAAAAAAAAAAAAAAz2YWFTjZ65Doq9NYwp5VRP+Fa8r8dCf8AFW0fu22cWsAAAAAAAKZ/aNwqZwMhYv8ANE40c/Z9nu/RK/nOn8f3RdRSLoEQAAAAAAAAAAAAAAAAAAAAADJZt3tOTc4cmX1f5MPGwq5+kVUzP20ouvD8fSlGn60qzT7twYmKoiY9HDrL6AAAAAACi/2ir+jEynkfJ9M/v0UYldX/ADmmI/8AFXN0P0WFaRnL9/imn/aLqVU+9xEAAAAAAAAAAAAAAAAAAAAAAA2i8Kc5KM480baqqrTd4OjDxY9+mI8p+kxo+/wch9Qt69HrV/av50WIV+aJkotgAAAAHDGxcPBwq8XGmIw6YmZmZ0RER6zPyZpSta/FBqfn7nBGc2dN7lKjT7CZ/Dh6fX8FPlHP1/V2Vn0P6PRpCv3/ALq8q/NUeWmoAAAAAAAAAAAAAAAAAAAAAACT+H2d2Pmhl2i7p0zZ1aKcaiNGmqnz9NPvjTpjl71O9taXHT/D+v6Noy+KtockZUs8s5Owb/J1cV21caYmP7THun5OR6nTl05VjKn50T0r8vY0ZAAAAUr4z+IWHXh4ubeRK5n1i4xIny+eHHx+fL4ve+l2Ffy63Up/FP7opy/SilXvogAAAAAAAAAAAAAAAAAAAAAAAAElzMz1ytmhdziZPq/FbVTH48Kr8lXafnH3VLqz6dxT4l9/3bRlWi8s1/FfNzLlFOHdV6vdaPOnFqiKZny/LV6T9p8nPXH0zrdL7U/FT/0lpOlU5wLjBuKPx29dNVPxpqiY+zz6xrT7t3OZiI0z6MDBZezxzfyBg1V5RucOKo/kpqivEn6Ux5rHRtOt1a/EYsVlSinM+PGG9yvg4llm9TVgWs6YqrmY9tVHwjR+X9J0/N7tp9Jj06/i6v51/b9P8opT+fsq2ZmZmZ9XsI3wAAAAAAAAAAAAAAAAAAAAAAAAAAAHfgXl1bRot8SumP6cSaf7NKwjL70ZduJlbKWJGjEx8WY+ePVP+WKdLp0/8aaHzV5JmZmZn1SMPgAAAAAAAAAAAAAAJdqltw6OiHyzEbvyz9q7vsW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NUtuHR0QYjd+WftXcwyy8MPWOxqltw6OiDEbvyz9q7mGWXhh6x2d6mvAAAAAAAAAAAAAAAAAAAAAAAAAAAAAAAAAAAAAAAAAAAAAAAAAAAAAAAAAAAAAAAAAAAAAAAAAAAAAAAAAAAAAAAAAAAAAAAAAAAAAAAAAAAAAAAAAAAAAAAAAAAAAAAAAAAAAAAAAAAAAAAAAAAAAAAAAAAAAAAAAAAAP/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3" name="Picture 4" descr="http://vaccinenewsdaily.com/wp-content/uploads/2013/07/bangladesh-fla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7106" y="5084225"/>
            <a:ext cx="922911" cy="620703"/>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7106" y="5925954"/>
            <a:ext cx="923473" cy="613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Rectangle 44"/>
          <p:cNvSpPr/>
          <p:nvPr/>
        </p:nvSpPr>
        <p:spPr>
          <a:xfrm>
            <a:off x="5921645" y="4795211"/>
            <a:ext cx="3056918" cy="1354217"/>
          </a:xfrm>
          <a:prstGeom prst="rect">
            <a:avLst/>
          </a:prstGeom>
        </p:spPr>
        <p:txBody>
          <a:bodyPr wrap="square">
            <a:spAutoFit/>
          </a:bodyPr>
          <a:lstStyle/>
          <a:p>
            <a:pPr lvl="0"/>
            <a:endParaRPr lang="en-US" sz="1600" dirty="0" smtClean="0">
              <a:solidFill>
                <a:schemeClr val="tx2"/>
              </a:solidFill>
            </a:endParaRPr>
          </a:p>
          <a:p>
            <a:pPr lvl="0"/>
            <a:endParaRPr lang="en-US" sz="1100" dirty="0" smtClean="0">
              <a:solidFill>
                <a:schemeClr val="tx2"/>
              </a:solidFill>
            </a:endParaRPr>
          </a:p>
          <a:p>
            <a:pPr lvl="0"/>
            <a:r>
              <a:rPr lang="en-US" b="1" dirty="0" smtClean="0">
                <a:solidFill>
                  <a:schemeClr val="tx2"/>
                </a:solidFill>
              </a:rPr>
              <a:t>Bangladesh: </a:t>
            </a:r>
            <a:r>
              <a:rPr lang="en-US" dirty="0" smtClean="0">
                <a:solidFill>
                  <a:schemeClr val="tx2"/>
                </a:solidFill>
              </a:rPr>
              <a:t>IDCOL Model</a:t>
            </a:r>
          </a:p>
          <a:p>
            <a:pPr lvl="0"/>
            <a:endParaRPr lang="en-US" sz="1600" dirty="0">
              <a:solidFill>
                <a:schemeClr val="tx2"/>
              </a:solidFill>
            </a:endParaRPr>
          </a:p>
          <a:p>
            <a:pPr lvl="0"/>
            <a:endParaRPr lang="en-US" sz="1600" dirty="0" smtClean="0">
              <a:solidFill>
                <a:schemeClr val="tx2"/>
              </a:solidFill>
            </a:endParaRPr>
          </a:p>
          <a:p>
            <a:pPr lvl="0"/>
            <a:endParaRPr lang="en-US" sz="500" dirty="0" smtClean="0">
              <a:solidFill>
                <a:schemeClr val="tx2"/>
              </a:solidFill>
            </a:endParaRPr>
          </a:p>
        </p:txBody>
      </p:sp>
      <p:sp>
        <p:nvSpPr>
          <p:cNvPr id="7" name="TextBox 6"/>
          <p:cNvSpPr txBox="1"/>
          <p:nvPr/>
        </p:nvSpPr>
        <p:spPr>
          <a:xfrm>
            <a:off x="5922293" y="5968803"/>
            <a:ext cx="3732176" cy="707886"/>
          </a:xfrm>
          <a:prstGeom prst="rect">
            <a:avLst/>
          </a:prstGeom>
          <a:noFill/>
        </p:spPr>
        <p:txBody>
          <a:bodyPr wrap="none" rtlCol="0">
            <a:spAutoFit/>
          </a:bodyPr>
          <a:lstStyle/>
          <a:p>
            <a:pPr lvl="0"/>
            <a:r>
              <a:rPr lang="en-US" sz="2000" b="1" dirty="0">
                <a:solidFill>
                  <a:schemeClr val="tx2"/>
                </a:solidFill>
              </a:rPr>
              <a:t>Lao </a:t>
            </a:r>
            <a:r>
              <a:rPr lang="en-US" sz="2000" b="1" dirty="0" smtClean="0">
                <a:solidFill>
                  <a:schemeClr val="tx2"/>
                </a:solidFill>
              </a:rPr>
              <a:t>PDR: </a:t>
            </a:r>
            <a:r>
              <a:rPr lang="en-US" sz="2000" dirty="0">
                <a:solidFill>
                  <a:schemeClr val="tx2"/>
                </a:solidFill>
              </a:rPr>
              <a:t>OGS-</a:t>
            </a:r>
            <a:r>
              <a:rPr lang="en-US" sz="2000" dirty="0" err="1">
                <a:solidFill>
                  <a:schemeClr val="tx2"/>
                </a:solidFill>
              </a:rPr>
              <a:t>PESCO</a:t>
            </a:r>
            <a:r>
              <a:rPr lang="en-US" sz="2000" dirty="0">
                <a:solidFill>
                  <a:schemeClr val="tx2"/>
                </a:solidFill>
              </a:rPr>
              <a:t>-</a:t>
            </a:r>
            <a:r>
              <a:rPr lang="en-US" sz="2000" dirty="0" err="1">
                <a:solidFill>
                  <a:schemeClr val="tx2"/>
                </a:solidFill>
              </a:rPr>
              <a:t>VEM</a:t>
            </a:r>
            <a:r>
              <a:rPr lang="en-US" sz="2000" dirty="0">
                <a:solidFill>
                  <a:schemeClr val="tx2"/>
                </a:solidFill>
              </a:rPr>
              <a:t> </a:t>
            </a:r>
            <a:r>
              <a:rPr lang="en-US" sz="2000" dirty="0" smtClean="0">
                <a:solidFill>
                  <a:schemeClr val="tx2"/>
                </a:solidFill>
              </a:rPr>
              <a:t>Model</a:t>
            </a:r>
            <a:endParaRPr lang="en-US" sz="2000" dirty="0">
              <a:solidFill>
                <a:schemeClr val="tx2"/>
              </a:solidFill>
            </a:endParaRPr>
          </a:p>
          <a:p>
            <a:endParaRPr lang="en-US" sz="2000" dirty="0"/>
          </a:p>
        </p:txBody>
      </p:sp>
      <p:sp>
        <p:nvSpPr>
          <p:cNvPr id="8" name="Rectangle 7"/>
          <p:cNvSpPr/>
          <p:nvPr/>
        </p:nvSpPr>
        <p:spPr>
          <a:xfrm>
            <a:off x="1854405" y="5187376"/>
            <a:ext cx="2800190" cy="400110"/>
          </a:xfrm>
          <a:prstGeom prst="rect">
            <a:avLst/>
          </a:prstGeom>
        </p:spPr>
        <p:txBody>
          <a:bodyPr wrap="none">
            <a:spAutoFit/>
          </a:bodyPr>
          <a:lstStyle/>
          <a:p>
            <a:pPr lvl="0"/>
            <a:r>
              <a:rPr lang="en-US" sz="2000" b="1" dirty="0">
                <a:solidFill>
                  <a:schemeClr val="tx2"/>
                </a:solidFill>
              </a:rPr>
              <a:t>Sustainable SHS Models:</a:t>
            </a:r>
          </a:p>
        </p:txBody>
      </p:sp>
      <p:sp>
        <p:nvSpPr>
          <p:cNvPr id="24" name="Down Arrow 23"/>
          <p:cNvSpPr/>
          <p:nvPr/>
        </p:nvSpPr>
        <p:spPr>
          <a:xfrm rot="16200000">
            <a:off x="3071047" y="5586632"/>
            <a:ext cx="591294" cy="827885"/>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p>
        </p:txBody>
      </p:sp>
    </p:spTree>
    <p:extLst>
      <p:ext uri="{BB962C8B-B14F-4D97-AF65-F5344CB8AC3E}">
        <p14:creationId xmlns:p14="http://schemas.microsoft.com/office/powerpoint/2010/main" val="16165373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1248" y="378698"/>
            <a:ext cx="10355282" cy="485775"/>
          </a:xfrm>
        </p:spPr>
        <p:txBody>
          <a:bodyPr/>
          <a:lstStyle/>
          <a:p>
            <a:r>
              <a:rPr lang="en-US" dirty="0" smtClean="0"/>
              <a:t>Two options for the SHS implementing entity are…</a:t>
            </a:r>
          </a:p>
        </p:txBody>
      </p:sp>
      <p:sp>
        <p:nvSpPr>
          <p:cNvPr id="4" name="Slide Number Placeholder 3"/>
          <p:cNvSpPr>
            <a:spLocks noGrp="1"/>
          </p:cNvSpPr>
          <p:nvPr>
            <p:ph type="sldNum" sz="quarter" idx="16"/>
          </p:nvPr>
        </p:nvSpPr>
        <p:spPr>
          <a:xfrm>
            <a:off x="4663209" y="6363005"/>
            <a:ext cx="2311400" cy="365125"/>
          </a:xfrm>
        </p:spPr>
        <p:txBody>
          <a:bodyPr/>
          <a:lstStyle/>
          <a:p>
            <a:fld id="{5E74316C-E23F-428A-8567-06E5DA18F3DA}" type="slidenum">
              <a:rPr lang="en-NZ" smtClean="0"/>
              <a:pPr/>
              <a:t>20</a:t>
            </a:fld>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12985"/>
            <a:ext cx="8027726" cy="3222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2"/>
                </a:solidFill>
              </a:rPr>
              <a:t>Sustainability and e</a:t>
            </a:r>
            <a:r>
              <a:rPr lang="en-US" sz="2000" b="1" dirty="0" smtClean="0">
                <a:solidFill>
                  <a:schemeClr val="tx2"/>
                </a:solidFill>
              </a:rPr>
              <a:t>fficiency </a:t>
            </a:r>
            <a:r>
              <a:rPr lang="en-US" sz="2000" b="1" dirty="0">
                <a:solidFill>
                  <a:schemeClr val="tx2"/>
                </a:solidFill>
              </a:rPr>
              <a:t>of </a:t>
            </a:r>
            <a:r>
              <a:rPr lang="en-US" sz="2000" b="1" dirty="0" smtClean="0">
                <a:solidFill>
                  <a:schemeClr val="tx2"/>
                </a:solidFill>
              </a:rPr>
              <a:t>individual household solutions</a:t>
            </a:r>
            <a:endParaRPr lang="en-US" sz="2000" b="1" dirty="0">
              <a:solidFill>
                <a:schemeClr val="tx2"/>
              </a:solidFill>
            </a:endParaRP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cxnSp>
        <p:nvCxnSpPr>
          <p:cNvPr id="13" name="Straight Connector 12"/>
          <p:cNvCxnSpPr/>
          <p:nvPr/>
        </p:nvCxnSpPr>
        <p:spPr>
          <a:xfrm flipV="1">
            <a:off x="1271118" y="1442290"/>
            <a:ext cx="415405" cy="1572688"/>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2"/>
          </p:cNvCxnSpPr>
          <p:nvPr/>
        </p:nvCxnSpPr>
        <p:spPr>
          <a:xfrm flipV="1">
            <a:off x="1271118" y="1276649"/>
            <a:ext cx="190006" cy="1507511"/>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grpSp>
        <p:nvGrpSpPr>
          <p:cNvPr id="29" name="Group 28"/>
          <p:cNvGrpSpPr/>
          <p:nvPr/>
        </p:nvGrpSpPr>
        <p:grpSpPr>
          <a:xfrm>
            <a:off x="1557109" y="2045745"/>
            <a:ext cx="2142183" cy="1631217"/>
            <a:chOff x="2911992" y="3934735"/>
            <a:chExt cx="3221566" cy="1355370"/>
          </a:xfrm>
        </p:grpSpPr>
        <p:sp>
          <p:nvSpPr>
            <p:cNvPr id="31" name="TextBox 30"/>
            <p:cNvSpPr txBox="1"/>
            <p:nvPr/>
          </p:nvSpPr>
          <p:spPr>
            <a:xfrm>
              <a:off x="3089534" y="3934735"/>
              <a:ext cx="2771779" cy="1355370"/>
            </a:xfrm>
            <a:prstGeom prst="rect">
              <a:avLst/>
            </a:prstGeom>
            <a:noFill/>
          </p:spPr>
          <p:txBody>
            <a:bodyPr wrap="square" rtlCol="0">
              <a:spAutoFit/>
            </a:bodyPr>
            <a:lstStyle/>
            <a:p>
              <a:pPr marR="0" lvl="0">
                <a:spcBef>
                  <a:spcPts val="0"/>
                </a:spcBef>
                <a:spcAft>
                  <a:spcPts val="600"/>
                </a:spcAft>
                <a:tabLst>
                  <a:tab pos="228600" algn="l"/>
                  <a:tab pos="637540" algn="l"/>
                </a:tabLst>
              </a:pPr>
              <a:r>
                <a:rPr lang="en-NZ" sz="2000" b="1" dirty="0">
                  <a:solidFill>
                    <a:schemeClr val="tx2"/>
                  </a:solidFill>
                </a:rPr>
                <a:t>Option </a:t>
              </a:r>
              <a:r>
                <a:rPr lang="en-NZ" sz="2000" b="1" dirty="0" smtClean="0">
                  <a:solidFill>
                    <a:schemeClr val="tx2"/>
                  </a:solidFill>
                </a:rPr>
                <a:t>1: </a:t>
              </a:r>
              <a:r>
                <a:rPr lang="en-NZ" sz="2000" dirty="0" smtClean="0">
                  <a:solidFill>
                    <a:schemeClr val="tx2"/>
                  </a:solidFill>
                </a:rPr>
                <a:t>Combined Govt Agency for mini-grids and </a:t>
              </a:r>
              <a:r>
                <a:rPr lang="en-NZ" sz="2000" dirty="0" err="1" smtClean="0">
                  <a:solidFill>
                    <a:schemeClr val="tx2"/>
                  </a:solidFill>
                </a:rPr>
                <a:t>SHS</a:t>
              </a:r>
              <a:r>
                <a:rPr lang="en-NZ" sz="2000" dirty="0" smtClean="0">
                  <a:solidFill>
                    <a:schemeClr val="tx2"/>
                  </a:solidFill>
                </a:rPr>
                <a:t> program</a:t>
              </a:r>
              <a:endParaRPr lang="en-US" sz="2000" dirty="0">
                <a:solidFill>
                  <a:schemeClr val="tx2"/>
                </a:solidFill>
                <a:effectLst/>
                <a:latin typeface="+mn-lt"/>
                <a:ea typeface="Times New Roman"/>
                <a:cs typeface="Times New Roman"/>
              </a:endParaRPr>
            </a:p>
          </p:txBody>
        </p:sp>
        <p:sp>
          <p:nvSpPr>
            <p:cNvPr id="32" name="Rounded Rectangle 31"/>
            <p:cNvSpPr/>
            <p:nvPr/>
          </p:nvSpPr>
          <p:spPr bwMode="auto">
            <a:xfrm>
              <a:off x="2911992" y="3953153"/>
              <a:ext cx="3221566" cy="1336951"/>
            </a:xfrm>
            <a:prstGeom prst="roundRect">
              <a:avLst/>
            </a:prstGeom>
            <a:noFill/>
            <a:ln w="19050" cap="flat" cmpd="sng" algn="ctr">
              <a:solidFill>
                <a:schemeClr val="bg1">
                  <a:lumMod val="50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dirty="0">
                <a:solidFill>
                  <a:schemeClr val="tx2"/>
                </a:solidFill>
                <a:ea typeface="MS PGothic" pitchFamily="34" charset="-128"/>
              </a:endParaRPr>
            </a:p>
          </p:txBody>
        </p:sp>
      </p:grpSp>
      <p:graphicFrame>
        <p:nvGraphicFramePr>
          <p:cNvPr id="34" name="Table 33"/>
          <p:cNvGraphicFramePr>
            <a:graphicFrameLocks noGrp="1"/>
          </p:cNvGraphicFramePr>
          <p:nvPr>
            <p:extLst>
              <p:ext uri="{D42A27DB-BD31-4B8C-83A1-F6EECF244321}">
                <p14:modId xmlns:p14="http://schemas.microsoft.com/office/powerpoint/2010/main" val="1384097463"/>
              </p:ext>
            </p:extLst>
          </p:nvPr>
        </p:nvGraphicFramePr>
        <p:xfrm>
          <a:off x="3775492" y="1528275"/>
          <a:ext cx="5997900" cy="5207508"/>
        </p:xfrm>
        <a:graphic>
          <a:graphicData uri="http://schemas.openxmlformats.org/drawingml/2006/table">
            <a:tbl>
              <a:tblPr firstRow="1" bandRow="1"/>
              <a:tblGrid>
                <a:gridCol w="3142608"/>
                <a:gridCol w="2855292"/>
              </a:tblGrid>
              <a:tr h="341524">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2"/>
                          </a:solidFill>
                        </a:rPr>
                        <a:t>Pros</a:t>
                      </a:r>
                    </a:p>
                  </a:txBody>
                  <a:tcPr anchor="ct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no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EEECE1">
                        <a:lumMod val="75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2"/>
                          </a:solidFill>
                          <a:latin typeface="+mn-lt"/>
                        </a:rPr>
                        <a:t>Cons</a:t>
                      </a:r>
                      <a:endParaRPr lang="en-US" sz="1800" b="1" dirty="0">
                        <a:solidFill>
                          <a:schemeClr val="tx2"/>
                        </a:solidFill>
                        <a:latin typeface="+mn-lt"/>
                      </a:endParaRPr>
                    </a:p>
                  </a:txBody>
                  <a:tcPr anchor="ctr">
                    <a:lnL w="12700" cap="flat" cmpd="sng" algn="ctr">
                      <a:solidFill>
                        <a:schemeClr val="bg1">
                          <a:lumMod val="50000"/>
                        </a:schemeClr>
                      </a:solidFill>
                      <a:prstDash val="solid"/>
                      <a:round/>
                      <a:headEnd type="none" w="med" len="med"/>
                      <a:tailEnd type="none" w="med" len="med"/>
                    </a:lnL>
                    <a:lnR>
                      <a:noFill/>
                    </a:lnR>
                    <a:lnT w="12700" cap="flat" cmpd="sng" algn="ctr">
                      <a:no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C0504D">
                        <a:lumMod val="75000"/>
                      </a:srgbClr>
                    </a:solidFill>
                  </a:tcPr>
                </a:tc>
              </a:tr>
              <a:tr h="2310951">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171450" lvl="0" indent="-171450">
                        <a:buFont typeface="Wingdings" panose="05000000000000000000" pitchFamily="2" charset="2"/>
                        <a:buChar char="§"/>
                      </a:pPr>
                      <a:r>
                        <a:rPr lang="en-US" sz="1800" kern="1200" dirty="0" smtClean="0">
                          <a:solidFill>
                            <a:schemeClr val="tx2"/>
                          </a:solidFill>
                          <a:effectLst/>
                          <a:latin typeface="Calibri"/>
                          <a:ea typeface=""/>
                          <a:cs typeface=""/>
                        </a:rPr>
                        <a:t>Better understanding and coordination of technical plans in the entire </a:t>
                      </a:r>
                      <a:r>
                        <a:rPr lang="en-US" sz="1800" kern="1200" dirty="0" smtClean="0">
                          <a:solidFill>
                            <a:schemeClr val="tx2"/>
                          </a:solidFill>
                          <a:effectLst/>
                          <a:latin typeface="+mn-lt"/>
                          <a:ea typeface=""/>
                          <a:cs typeface=""/>
                        </a:rPr>
                        <a:t>space outside ESE and </a:t>
                      </a:r>
                      <a:r>
                        <a:rPr lang="en-US" sz="1800" kern="1200" dirty="0" err="1" smtClean="0">
                          <a:solidFill>
                            <a:schemeClr val="tx2"/>
                          </a:solidFill>
                          <a:effectLst/>
                          <a:latin typeface="+mn-lt"/>
                          <a:ea typeface=""/>
                          <a:cs typeface=""/>
                        </a:rPr>
                        <a:t>YESB</a:t>
                      </a:r>
                      <a:r>
                        <a:rPr lang="en-US" sz="1800" kern="1200" dirty="0" smtClean="0">
                          <a:solidFill>
                            <a:schemeClr val="tx2"/>
                          </a:solidFill>
                          <a:effectLst/>
                          <a:latin typeface="+mn-lt"/>
                          <a:ea typeface=""/>
                          <a:cs typeface=""/>
                        </a:rPr>
                        <a:t> </a:t>
                      </a:r>
                      <a:r>
                        <a:rPr lang="en-US" sz="1800" kern="1200" dirty="0" smtClean="0">
                          <a:solidFill>
                            <a:schemeClr val="tx2"/>
                          </a:solidFill>
                          <a:effectLst/>
                          <a:latin typeface="Calibri"/>
                          <a:ea typeface=""/>
                          <a:cs typeface=""/>
                        </a:rPr>
                        <a:t>(mini-grid + </a:t>
                      </a:r>
                      <a:r>
                        <a:rPr lang="en-US" sz="1800" kern="1200" dirty="0" err="1" smtClean="0">
                          <a:solidFill>
                            <a:schemeClr val="tx2"/>
                          </a:solidFill>
                          <a:effectLst/>
                          <a:latin typeface="Calibri"/>
                          <a:ea typeface=""/>
                          <a:cs typeface=""/>
                        </a:rPr>
                        <a:t>SHS</a:t>
                      </a:r>
                      <a:r>
                        <a:rPr lang="en-US" sz="1800" kern="1200" dirty="0" smtClean="0">
                          <a:solidFill>
                            <a:schemeClr val="tx2"/>
                          </a:solidFill>
                          <a:effectLst/>
                          <a:latin typeface="Calibri"/>
                          <a:ea typeface=""/>
                          <a:cs typeface=""/>
                        </a:rPr>
                        <a:t>)</a:t>
                      </a:r>
                    </a:p>
                    <a:p>
                      <a:pPr marL="171450" lvl="0" indent="-171450">
                        <a:buFont typeface="Wingdings" panose="05000000000000000000" pitchFamily="2" charset="2"/>
                        <a:buChar char="§"/>
                      </a:pPr>
                      <a:r>
                        <a:rPr lang="en-US" sz="1800" kern="1200" dirty="0" smtClean="0">
                          <a:solidFill>
                            <a:schemeClr val="tx2"/>
                          </a:solidFill>
                          <a:effectLst/>
                          <a:latin typeface="Calibri"/>
                          <a:ea typeface=""/>
                          <a:cs typeface=""/>
                        </a:rPr>
                        <a:t>Can combine delivery models more easily if under same entity (e.g.</a:t>
                      </a:r>
                      <a:r>
                        <a:rPr lang="en-US" sz="1800" kern="1200" baseline="0" dirty="0" smtClean="0">
                          <a:solidFill>
                            <a:schemeClr val="tx2"/>
                          </a:solidFill>
                          <a:effectLst/>
                          <a:latin typeface="Calibri"/>
                          <a:ea typeface=""/>
                          <a:cs typeface=""/>
                        </a:rPr>
                        <a:t> role of </a:t>
                      </a:r>
                      <a:r>
                        <a:rPr lang="en-US" sz="1800" kern="1200" baseline="0" dirty="0" err="1" smtClean="0">
                          <a:solidFill>
                            <a:schemeClr val="tx2"/>
                          </a:solidFill>
                          <a:effectLst/>
                          <a:latin typeface="Calibri"/>
                          <a:ea typeface=""/>
                          <a:cs typeface=""/>
                        </a:rPr>
                        <a:t>VECs</a:t>
                      </a:r>
                      <a:r>
                        <a:rPr lang="en-US" sz="1800" kern="1200" baseline="0" dirty="0" smtClean="0">
                          <a:solidFill>
                            <a:schemeClr val="tx2"/>
                          </a:solidFill>
                          <a:effectLst/>
                          <a:latin typeface="Calibri"/>
                          <a:ea typeface=""/>
                          <a:cs typeface=""/>
                        </a:rPr>
                        <a:t>)</a:t>
                      </a:r>
                      <a:endParaRPr lang="en-US" sz="1800" kern="1200" dirty="0" smtClean="0">
                        <a:solidFill>
                          <a:schemeClr val="tx2"/>
                        </a:solidFill>
                        <a:effectLst/>
                        <a:latin typeface="Calibri"/>
                        <a:ea typeface=""/>
                        <a:cs typeface=""/>
                      </a:endParaRPr>
                    </a:p>
                    <a:p>
                      <a:pPr marL="171450" lvl="0" indent="-171450">
                        <a:buFont typeface="Wingdings" panose="05000000000000000000" pitchFamily="2" charset="2"/>
                        <a:buChar char="§"/>
                      </a:pPr>
                      <a:r>
                        <a:rPr lang="en-US" sz="1800" kern="1200" dirty="0" smtClean="0">
                          <a:solidFill>
                            <a:schemeClr val="tx2"/>
                          </a:solidFill>
                          <a:effectLst/>
                          <a:latin typeface="Calibri"/>
                          <a:ea typeface=""/>
                          <a:cs typeface=""/>
                        </a:rPr>
                        <a:t>Simpler for private entities </a:t>
                      </a:r>
                      <a:r>
                        <a:rPr lang="en-US" sz="1800" kern="1200" baseline="0" dirty="0" smtClean="0">
                          <a:solidFill>
                            <a:schemeClr val="tx2"/>
                          </a:solidFill>
                          <a:effectLst/>
                          <a:latin typeface="Calibri"/>
                          <a:ea typeface=""/>
                          <a:cs typeface=""/>
                        </a:rPr>
                        <a:t> if </a:t>
                      </a:r>
                      <a:r>
                        <a:rPr lang="en-US" sz="1800" kern="1200" dirty="0" smtClean="0">
                          <a:solidFill>
                            <a:schemeClr val="tx2"/>
                          </a:solidFill>
                          <a:effectLst/>
                          <a:latin typeface="Calibri"/>
                          <a:ea typeface=""/>
                          <a:cs typeface=""/>
                        </a:rPr>
                        <a:t>it is a one-stop-shop</a:t>
                      </a:r>
                    </a:p>
                    <a:p>
                      <a:pPr marL="0" lvl="0" indent="0">
                        <a:buFont typeface="Wingdings" panose="05000000000000000000" pitchFamily="2" charset="2"/>
                        <a:buNone/>
                      </a:pPr>
                      <a:endParaRPr lang="en-US" sz="1600" b="1" i="0" u="none" strike="noStrike" kern="1200" dirty="0" smtClean="0">
                        <a:solidFill>
                          <a:schemeClr val="tx2"/>
                        </a:solidFill>
                        <a:effectLst/>
                        <a:latin typeface="Calibri"/>
                      </a:endParaRPr>
                    </a:p>
                    <a:p>
                      <a:pPr marL="0" lvl="0" indent="0">
                        <a:buFont typeface="Wingdings" panose="05000000000000000000" pitchFamily="2" charset="2"/>
                        <a:buNone/>
                      </a:pPr>
                      <a:endParaRPr lang="en-US" sz="1100" b="1" i="0" u="none" strike="noStrike" dirty="0" smtClean="0">
                        <a:solidFill>
                          <a:schemeClr val="tx2"/>
                        </a:solidFill>
                        <a:effectLst/>
                        <a:latin typeface="+mj-lt"/>
                      </a:endParaRPr>
                    </a:p>
                  </a:txBody>
                  <a:tcPr marL="31369" marR="31369" marT="10287" marB="10287">
                    <a:lnL>
                      <a:noFill/>
                    </a:lnL>
                    <a:lnR w="12700" cap="flat" cmpd="sng" algn="ctr">
                      <a:solidFill>
                        <a:schemeClr val="bg1">
                          <a:lumMod val="50000"/>
                        </a:schemeClr>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171450" lvl="0" indent="-171450">
                        <a:buFont typeface="Wingdings" panose="05000000000000000000" pitchFamily="2" charset="2"/>
                        <a:buChar char="§"/>
                      </a:pPr>
                      <a:r>
                        <a:rPr lang="en-US" sz="1800" kern="1200" dirty="0" smtClean="0">
                          <a:solidFill>
                            <a:schemeClr val="tx2"/>
                          </a:solidFill>
                          <a:effectLst/>
                          <a:latin typeface="Calibri"/>
                          <a:ea typeface=""/>
                          <a:cs typeface=""/>
                        </a:rPr>
                        <a:t>Mini-grid development might overshadow </a:t>
                      </a:r>
                      <a:r>
                        <a:rPr lang="en-US" sz="1800" kern="1200" dirty="0" err="1" smtClean="0">
                          <a:solidFill>
                            <a:schemeClr val="tx2"/>
                          </a:solidFill>
                          <a:effectLst/>
                          <a:latin typeface="Calibri"/>
                          <a:ea typeface=""/>
                          <a:cs typeface=""/>
                        </a:rPr>
                        <a:t>SHS</a:t>
                      </a:r>
                      <a:r>
                        <a:rPr lang="en-US" sz="1800" kern="1200" dirty="0" smtClean="0">
                          <a:solidFill>
                            <a:schemeClr val="tx2"/>
                          </a:solidFill>
                          <a:effectLst/>
                          <a:latin typeface="Calibri"/>
                          <a:ea typeface=""/>
                          <a:cs typeface=""/>
                        </a:rPr>
                        <a:t> program, which would be smaller in size</a:t>
                      </a:r>
                    </a:p>
                    <a:p>
                      <a:pPr marL="0" marR="0" lvl="0" indent="0" algn="l" defTabSz="4572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endParaRPr lang="en-NZ" sz="1600" kern="1200" dirty="0" smtClean="0">
                        <a:solidFill>
                          <a:schemeClr val="tx2"/>
                        </a:solidFill>
                        <a:effectLst/>
                        <a:latin typeface="Calibri"/>
                        <a:ea typeface=""/>
                        <a:cs typeface=""/>
                      </a:endParaRPr>
                    </a:p>
                    <a:p>
                      <a:pPr marL="0" marR="0" lvl="0" indent="0" algn="l" defTabSz="4572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endParaRPr lang="en-NZ" sz="1600" kern="1200" dirty="0" smtClean="0">
                        <a:solidFill>
                          <a:schemeClr val="tx2"/>
                        </a:solidFill>
                        <a:effectLst/>
                        <a:latin typeface="Calibri"/>
                        <a:ea typeface=""/>
                        <a:cs typeface=""/>
                      </a:endParaRPr>
                    </a:p>
                    <a:p>
                      <a:pPr marL="0" marR="0" lvl="0" indent="0" algn="l" defTabSz="4572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endParaRPr lang="en-NZ" sz="1600" kern="1200" dirty="0" smtClean="0">
                        <a:solidFill>
                          <a:schemeClr val="tx2"/>
                        </a:solidFill>
                        <a:effectLst/>
                        <a:latin typeface="Calibri"/>
                        <a:ea typeface=""/>
                        <a:cs typeface=""/>
                      </a:endParaRPr>
                    </a:p>
                    <a:p>
                      <a:pPr marL="0" marR="0" lvl="0" indent="0" algn="l" defTabSz="457200" rtl="0" eaLnBrk="1" fontAlgn="ctr" latinLnBrk="0" hangingPunct="1">
                        <a:lnSpc>
                          <a:spcPct val="100000"/>
                        </a:lnSpc>
                        <a:spcBef>
                          <a:spcPts val="150"/>
                        </a:spcBef>
                        <a:spcAft>
                          <a:spcPts val="150"/>
                        </a:spcAft>
                        <a:buClrTx/>
                        <a:buSzTx/>
                        <a:buFontTx/>
                        <a:buNone/>
                        <a:tabLst>
                          <a:tab pos="180340" algn="l"/>
                          <a:tab pos="360045" algn="l"/>
                          <a:tab pos="180340" algn="l"/>
                          <a:tab pos="360045" algn="l"/>
                        </a:tabLst>
                        <a:defRPr/>
                      </a:pPr>
                      <a:endParaRPr lang="en-US" sz="1600" kern="1200" dirty="0" smtClean="0">
                        <a:solidFill>
                          <a:schemeClr val="tx2"/>
                        </a:solidFill>
                        <a:effectLst/>
                        <a:latin typeface="Calibri"/>
                        <a:ea typeface=""/>
                        <a:cs typeface=""/>
                      </a:endParaRPr>
                    </a:p>
                  </a:txBody>
                  <a:tcPr marL="31369" marR="31369" marT="10287" marB="10287">
                    <a:lnL w="12700" cap="flat" cmpd="sng" algn="ctr">
                      <a:solidFill>
                        <a:schemeClr val="bg1">
                          <a:lumMod val="50000"/>
                        </a:schemeClr>
                      </a:solid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743743">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171450" lvl="0" indent="-171450">
                        <a:buFont typeface="Wingdings" panose="05000000000000000000" pitchFamily="2" charset="2"/>
                        <a:buChar char="§"/>
                      </a:pPr>
                      <a:r>
                        <a:rPr lang="en-US" sz="1800" kern="1200" dirty="0" smtClean="0">
                          <a:solidFill>
                            <a:schemeClr val="tx2"/>
                          </a:solidFill>
                          <a:effectLst/>
                          <a:latin typeface="Calibri"/>
                          <a:ea typeface=""/>
                          <a:cs typeface=""/>
                        </a:rPr>
                        <a:t>More targeted approach for </a:t>
                      </a:r>
                      <a:r>
                        <a:rPr lang="en-US" sz="1800" kern="1200" dirty="0" err="1" smtClean="0">
                          <a:solidFill>
                            <a:schemeClr val="tx2"/>
                          </a:solidFill>
                          <a:effectLst/>
                          <a:latin typeface="Calibri"/>
                          <a:ea typeface=""/>
                          <a:cs typeface=""/>
                        </a:rPr>
                        <a:t>SHS</a:t>
                      </a:r>
                      <a:r>
                        <a:rPr lang="en-US" sz="1800" kern="1200" dirty="0" smtClean="0">
                          <a:solidFill>
                            <a:schemeClr val="tx2"/>
                          </a:solidFill>
                          <a:effectLst/>
                          <a:latin typeface="Calibri"/>
                          <a:ea typeface=""/>
                          <a:cs typeface=""/>
                        </a:rPr>
                        <a:t> possible, since program  design might not have much overlap with the mini-grid program</a:t>
                      </a:r>
                    </a:p>
                    <a:p>
                      <a:pPr marL="171450" indent="-171450">
                        <a:buFont typeface="Wingdings" panose="05000000000000000000" pitchFamily="2" charset="2"/>
                        <a:buChar char="§"/>
                      </a:pPr>
                      <a:r>
                        <a:rPr lang="en-US" sz="1800" kern="1200" dirty="0" smtClean="0">
                          <a:solidFill>
                            <a:schemeClr val="tx2"/>
                          </a:solidFill>
                          <a:effectLst/>
                          <a:latin typeface="Calibri"/>
                          <a:ea typeface=""/>
                          <a:cs typeface=""/>
                        </a:rPr>
                        <a:t>Easier to monitor</a:t>
                      </a:r>
                      <a:r>
                        <a:rPr lang="en-US" sz="1800" kern="1200" baseline="0" dirty="0" smtClean="0">
                          <a:solidFill>
                            <a:schemeClr val="tx2"/>
                          </a:solidFill>
                          <a:effectLst/>
                          <a:latin typeface="Calibri"/>
                          <a:ea typeface=""/>
                          <a:cs typeface=""/>
                        </a:rPr>
                        <a:t> progress with single focused entity</a:t>
                      </a:r>
                      <a:endParaRPr lang="en-US" sz="1200" b="1" i="0" u="none" strike="noStrike" kern="1200" dirty="0">
                        <a:solidFill>
                          <a:schemeClr val="tx2"/>
                        </a:solidFill>
                        <a:effectLst/>
                        <a:latin typeface="+mj-lt"/>
                        <a:ea typeface="+mn-ea"/>
                        <a:cs typeface="+mn-cs"/>
                      </a:endParaRPr>
                    </a:p>
                  </a:txBody>
                  <a:tcPr marL="31369" marR="31369" marT="10287" marB="10287">
                    <a:lnL>
                      <a:noFill/>
                    </a:lnL>
                    <a:lnR w="12700" cap="flat" cmpd="sng" algn="ctr">
                      <a:solidFill>
                        <a:schemeClr val="bg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171450" lvl="0" indent="-171450">
                        <a:buFont typeface="Wingdings" panose="05000000000000000000" pitchFamily="2" charset="2"/>
                        <a:buChar char="§"/>
                      </a:pPr>
                      <a:r>
                        <a:rPr lang="en-US" sz="1800" kern="1200" dirty="0" smtClean="0">
                          <a:solidFill>
                            <a:schemeClr val="tx2"/>
                          </a:solidFill>
                          <a:effectLst/>
                          <a:latin typeface="Calibri"/>
                          <a:ea typeface=""/>
                          <a:cs typeface=""/>
                        </a:rPr>
                        <a:t>Competition and/or lack of coordination between the two entities could lead to duplication</a:t>
                      </a:r>
                      <a:r>
                        <a:rPr lang="en-US" sz="1800" kern="1200" baseline="0" dirty="0" smtClean="0">
                          <a:solidFill>
                            <a:schemeClr val="tx2"/>
                          </a:solidFill>
                          <a:effectLst/>
                          <a:latin typeface="Calibri"/>
                          <a:ea typeface=""/>
                          <a:cs typeface=""/>
                        </a:rPr>
                        <a:t> and waste of resources </a:t>
                      </a:r>
                    </a:p>
                    <a:p>
                      <a:pPr marL="171450" lvl="0" indent="-171450">
                        <a:buFont typeface="Wingdings" panose="05000000000000000000" pitchFamily="2" charset="2"/>
                        <a:buChar char="§"/>
                      </a:pPr>
                      <a:r>
                        <a:rPr lang="en-US" sz="1800" kern="1200" dirty="0" smtClean="0">
                          <a:solidFill>
                            <a:schemeClr val="tx2"/>
                          </a:solidFill>
                          <a:effectLst/>
                          <a:latin typeface="Calibri"/>
                          <a:ea typeface=""/>
                          <a:cs typeface=""/>
                        </a:rPr>
                        <a:t>Higher transaction costs</a:t>
                      </a:r>
                      <a:endParaRPr lang="en-US" sz="1200" kern="1200" dirty="0" smtClean="0">
                        <a:solidFill>
                          <a:schemeClr val="tx2"/>
                        </a:solidFill>
                        <a:effectLst/>
                        <a:latin typeface="Calibri"/>
                        <a:ea typeface=""/>
                        <a:cs typeface=""/>
                      </a:endParaRPr>
                    </a:p>
                  </a:txBody>
                  <a:tcPr marL="31369" marR="31369" marT="10287" marB="10287">
                    <a:lnL w="12700" cap="flat" cmpd="sng" algn="ctr">
                      <a:solidFill>
                        <a:schemeClr val="bg1">
                          <a:lumMod val="5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pSp>
        <p:nvGrpSpPr>
          <p:cNvPr id="37" name="Group 36"/>
          <p:cNvGrpSpPr/>
          <p:nvPr/>
        </p:nvGrpSpPr>
        <p:grpSpPr>
          <a:xfrm>
            <a:off x="1450725" y="5049143"/>
            <a:ext cx="2194065" cy="1674339"/>
            <a:chOff x="3001107" y="3951395"/>
            <a:chExt cx="3430657" cy="780255"/>
          </a:xfrm>
        </p:grpSpPr>
        <p:sp>
          <p:nvSpPr>
            <p:cNvPr id="38" name="TextBox 37"/>
            <p:cNvSpPr txBox="1"/>
            <p:nvPr/>
          </p:nvSpPr>
          <p:spPr>
            <a:xfrm>
              <a:off x="3111826" y="3971491"/>
              <a:ext cx="3319938" cy="760159"/>
            </a:xfrm>
            <a:prstGeom prst="rect">
              <a:avLst/>
            </a:prstGeom>
            <a:noFill/>
          </p:spPr>
          <p:txBody>
            <a:bodyPr wrap="square" rtlCol="0">
              <a:spAutoFit/>
            </a:bodyPr>
            <a:lstStyle/>
            <a:p>
              <a:pPr marR="0" lvl="0">
                <a:spcBef>
                  <a:spcPts val="0"/>
                </a:spcBef>
                <a:spcAft>
                  <a:spcPts val="600"/>
                </a:spcAft>
                <a:tabLst>
                  <a:tab pos="228600" algn="l"/>
                  <a:tab pos="637540" algn="l"/>
                </a:tabLst>
              </a:pPr>
              <a:r>
                <a:rPr lang="en-NZ" sz="2000" b="1" dirty="0">
                  <a:solidFill>
                    <a:schemeClr val="tx2"/>
                  </a:solidFill>
                </a:rPr>
                <a:t>Option 2</a:t>
              </a:r>
              <a:r>
                <a:rPr lang="en-NZ" sz="2000" b="1" dirty="0" smtClean="0">
                  <a:solidFill>
                    <a:schemeClr val="tx2"/>
                  </a:solidFill>
                </a:rPr>
                <a:t>: </a:t>
              </a:r>
              <a:r>
                <a:rPr lang="en-NZ" sz="2000" dirty="0" smtClean="0">
                  <a:solidFill>
                    <a:schemeClr val="tx2"/>
                  </a:solidFill>
                </a:rPr>
                <a:t>DRD continues to develop SHS program on stand-alone basis</a:t>
              </a:r>
              <a:endParaRPr lang="en-US" sz="2000" dirty="0">
                <a:solidFill>
                  <a:schemeClr val="tx2"/>
                </a:solidFill>
                <a:effectLst/>
                <a:latin typeface="+mn-lt"/>
                <a:ea typeface="Times New Roman"/>
                <a:cs typeface="Times New Roman"/>
              </a:endParaRPr>
            </a:p>
          </p:txBody>
        </p:sp>
        <p:sp>
          <p:nvSpPr>
            <p:cNvPr id="39" name="Rounded Rectangle 38"/>
            <p:cNvSpPr/>
            <p:nvPr/>
          </p:nvSpPr>
          <p:spPr bwMode="auto">
            <a:xfrm>
              <a:off x="3001107" y="3951395"/>
              <a:ext cx="3397219" cy="780255"/>
            </a:xfrm>
            <a:prstGeom prst="roundRect">
              <a:avLst/>
            </a:prstGeom>
            <a:noFill/>
            <a:ln w="19050" cap="flat" cmpd="sng" algn="ctr">
              <a:solidFill>
                <a:schemeClr val="bg1">
                  <a:lumMod val="50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grpSp>
      <p:sp>
        <p:nvSpPr>
          <p:cNvPr id="18" name="Down Arrow 17"/>
          <p:cNvSpPr/>
          <p:nvPr/>
        </p:nvSpPr>
        <p:spPr>
          <a:xfrm rot="10800000">
            <a:off x="1642379" y="3829389"/>
            <a:ext cx="397073" cy="617295"/>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p>
        </p:txBody>
      </p:sp>
      <p:sp>
        <p:nvSpPr>
          <p:cNvPr id="19" name="Down Arrow 18"/>
          <p:cNvSpPr/>
          <p:nvPr/>
        </p:nvSpPr>
        <p:spPr>
          <a:xfrm>
            <a:off x="3178125" y="4336540"/>
            <a:ext cx="397073" cy="617351"/>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p>
        </p:txBody>
      </p:sp>
    </p:spTree>
    <p:extLst>
      <p:ext uri="{BB962C8B-B14F-4D97-AF65-F5344CB8AC3E}">
        <p14:creationId xmlns:p14="http://schemas.microsoft.com/office/powerpoint/2010/main" val="11301317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127165" y="392114"/>
            <a:ext cx="8915400" cy="485775"/>
          </a:xfrm>
        </p:spPr>
        <p:txBody>
          <a:bodyPr/>
          <a:lstStyle/>
          <a:p>
            <a:r>
              <a:rPr lang="en-US" dirty="0" smtClean="0"/>
              <a:t>To summarize…</a:t>
            </a:r>
            <a:endParaRPr lang="en-US" dirty="0"/>
          </a:p>
        </p:txBody>
      </p:sp>
      <p:sp>
        <p:nvSpPr>
          <p:cNvPr id="4" name="Slide Number Placeholder 3"/>
          <p:cNvSpPr>
            <a:spLocks noGrp="1"/>
          </p:cNvSpPr>
          <p:nvPr>
            <p:ph type="sldNum" sz="quarter" idx="16"/>
          </p:nvPr>
        </p:nvSpPr>
        <p:spPr>
          <a:xfrm>
            <a:off x="3615156" y="6563082"/>
            <a:ext cx="2311400" cy="365125"/>
          </a:xfrm>
        </p:spPr>
        <p:txBody>
          <a:bodyPr/>
          <a:lstStyle/>
          <a:p>
            <a:fld id="{5E74316C-E23F-428A-8567-06E5DA18F3DA}" type="slidenum">
              <a:rPr lang="en-NZ" smtClean="0"/>
              <a:pPr/>
              <a:t>21</a:t>
            </a:fld>
            <a:endParaRPr lang="en-NZ" dirty="0"/>
          </a:p>
        </p:txBody>
      </p:sp>
      <p:grpSp>
        <p:nvGrpSpPr>
          <p:cNvPr id="5" name="Group 4"/>
          <p:cNvGrpSpPr/>
          <p:nvPr/>
        </p:nvGrpSpPr>
        <p:grpSpPr>
          <a:xfrm>
            <a:off x="49359" y="1155230"/>
            <a:ext cx="4405550" cy="5246333"/>
            <a:chOff x="169282" y="1460646"/>
            <a:chExt cx="4405550" cy="5246333"/>
          </a:xfrm>
        </p:grpSpPr>
        <p:sp>
          <p:nvSpPr>
            <p:cNvPr id="6" name="Rectangular Callout 5"/>
            <p:cNvSpPr/>
            <p:nvPr/>
          </p:nvSpPr>
          <p:spPr>
            <a:xfrm>
              <a:off x="223071" y="4010674"/>
              <a:ext cx="1610777"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National grid</a:t>
              </a:r>
              <a:endParaRPr lang="en-US" sz="1400" dirty="0">
                <a:solidFill>
                  <a:srgbClr val="003492"/>
                </a:solidFill>
              </a:endParaRPr>
            </a:p>
          </p:txBody>
        </p:sp>
        <p:pic>
          <p:nvPicPr>
            <p:cNvPr id="7"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1385" r="52015" b="57066"/>
            <a:stretch/>
          </p:blipFill>
          <p:spPr bwMode="auto">
            <a:xfrm>
              <a:off x="1621234" y="3840987"/>
              <a:ext cx="1684381" cy="1104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7"/>
            <p:cNvSpPr/>
            <p:nvPr/>
          </p:nvSpPr>
          <p:spPr bwMode="auto">
            <a:xfrm>
              <a:off x="185269" y="1460646"/>
              <a:ext cx="1269217" cy="719925"/>
            </a:xfrm>
            <a:prstGeom prst="roundRect">
              <a:avLst/>
            </a:prstGeom>
            <a:no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400" b="0" dirty="0" smtClean="0">
                  <a:solidFill>
                    <a:schemeClr val="tx2"/>
                  </a:solidFill>
                </a:rPr>
                <a:t>Tariff from electricity sales</a:t>
              </a:r>
            </a:p>
          </p:txBody>
        </p:sp>
        <p:sp>
          <p:nvSpPr>
            <p:cNvPr id="9" name="Rounded Rectangle 8"/>
            <p:cNvSpPr/>
            <p:nvPr/>
          </p:nvSpPr>
          <p:spPr bwMode="auto">
            <a:xfrm>
              <a:off x="3305615" y="1460646"/>
              <a:ext cx="1269217" cy="719925"/>
            </a:xfrm>
            <a:prstGeom prst="roundRect">
              <a:avLst/>
            </a:prstGeom>
            <a:no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400" b="0" dirty="0" smtClean="0">
                  <a:solidFill>
                    <a:schemeClr val="tx2"/>
                  </a:solidFill>
                </a:rPr>
                <a:t>Donor </a:t>
              </a:r>
              <a:r>
                <a:rPr lang="en-US" sz="1400" dirty="0">
                  <a:solidFill>
                    <a:schemeClr val="tx2"/>
                  </a:solidFill>
                </a:rPr>
                <a:t>f</a:t>
              </a:r>
              <a:r>
                <a:rPr lang="en-US" sz="1400" b="0" dirty="0" smtClean="0">
                  <a:solidFill>
                    <a:schemeClr val="tx2"/>
                  </a:solidFill>
                </a:rPr>
                <a:t>unding/ financing</a:t>
              </a:r>
            </a:p>
          </p:txBody>
        </p:sp>
        <p:cxnSp>
          <p:nvCxnSpPr>
            <p:cNvPr id="10" name="Straight Arrow Connector 9"/>
            <p:cNvCxnSpPr/>
            <p:nvPr/>
          </p:nvCxnSpPr>
          <p:spPr>
            <a:xfrm>
              <a:off x="2380050" y="2102566"/>
              <a:ext cx="1" cy="719925"/>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1" name="Elbow Connector 10"/>
            <p:cNvCxnSpPr/>
            <p:nvPr/>
          </p:nvCxnSpPr>
          <p:spPr>
            <a:xfrm rot="16200000" flipH="1">
              <a:off x="778844" y="2312205"/>
              <a:ext cx="560659" cy="478589"/>
            </a:xfrm>
            <a:prstGeom prst="bentConnector3">
              <a:avLst>
                <a:gd name="adj1" fmla="val 50000"/>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rot="5400000">
              <a:off x="3367901" y="2272965"/>
              <a:ext cx="667634" cy="475284"/>
            </a:xfrm>
            <a:prstGeom prst="bentConnector3">
              <a:avLst>
                <a:gd name="adj1" fmla="val 58893"/>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bwMode="auto">
            <a:xfrm>
              <a:off x="1745442" y="1460646"/>
              <a:ext cx="1269217" cy="719925"/>
            </a:xfrm>
            <a:prstGeom prst="roundRect">
              <a:avLst/>
            </a:prstGeom>
            <a:solidFill>
              <a:schemeClr val="bg1"/>
            </a:solid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400" b="0" dirty="0" smtClean="0">
                  <a:solidFill>
                    <a:schemeClr val="tx2"/>
                  </a:solidFill>
                </a:rPr>
                <a:t>Union budget</a:t>
              </a:r>
            </a:p>
          </p:txBody>
        </p:sp>
        <p:pic>
          <p:nvPicPr>
            <p:cNvPr id="14"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13225" t="42233" b="34248"/>
            <a:stretch/>
          </p:blipFill>
          <p:spPr bwMode="auto">
            <a:xfrm>
              <a:off x="2085314" y="5252728"/>
              <a:ext cx="1928547" cy="83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ular Callout 14"/>
            <p:cNvSpPr/>
            <p:nvPr/>
          </p:nvSpPr>
          <p:spPr>
            <a:xfrm>
              <a:off x="169282" y="5348914"/>
              <a:ext cx="1610777"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Isolated mini-grid</a:t>
              </a:r>
              <a:endParaRPr lang="en-US" sz="1400" dirty="0">
                <a:solidFill>
                  <a:srgbClr val="003492"/>
                </a:solidFill>
              </a:endParaRPr>
            </a:p>
          </p:txBody>
        </p:sp>
        <p:sp>
          <p:nvSpPr>
            <p:cNvPr id="16" name="Rectangular Callout 15"/>
            <p:cNvSpPr/>
            <p:nvPr/>
          </p:nvSpPr>
          <p:spPr>
            <a:xfrm>
              <a:off x="185268" y="6354641"/>
              <a:ext cx="1610777"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Individual Household-level  (</a:t>
              </a:r>
              <a:r>
                <a:rPr lang="en-US" sz="1400" dirty="0" err="1" smtClean="0">
                  <a:solidFill>
                    <a:srgbClr val="003492"/>
                  </a:solidFill>
                </a:rPr>
                <a:t>SHS</a:t>
              </a:r>
              <a:r>
                <a:rPr lang="en-US" sz="1400" dirty="0" smtClean="0">
                  <a:solidFill>
                    <a:srgbClr val="003492"/>
                  </a:solidFill>
                </a:rPr>
                <a:t>)</a:t>
              </a:r>
              <a:endParaRPr lang="en-US" sz="1400" dirty="0">
                <a:solidFill>
                  <a:srgbClr val="003492"/>
                </a:solidFill>
              </a:endParaRPr>
            </a:p>
          </p:txBody>
        </p:sp>
        <p:cxnSp>
          <p:nvCxnSpPr>
            <p:cNvPr id="17" name="Straight Arrow Connector 16"/>
            <p:cNvCxnSpPr/>
            <p:nvPr/>
          </p:nvCxnSpPr>
          <p:spPr>
            <a:xfrm>
              <a:off x="3248684" y="4051584"/>
              <a:ext cx="0" cy="432048"/>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248684" y="4051584"/>
              <a:ext cx="117013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573087" y="2067599"/>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2143799" y="2033152"/>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3751815" y="2067599"/>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angular Callout 21"/>
            <p:cNvSpPr/>
            <p:nvPr/>
          </p:nvSpPr>
          <p:spPr>
            <a:xfrm>
              <a:off x="272333" y="3397542"/>
              <a:ext cx="3714781"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600" b="1" dirty="0" smtClean="0">
                  <a:solidFill>
                    <a:schemeClr val="tx2"/>
                  </a:solidFill>
                </a:rPr>
                <a:t>Funds flow to entities involved in:</a:t>
              </a:r>
              <a:endParaRPr lang="en-US" sz="1600" b="1" dirty="0">
                <a:solidFill>
                  <a:schemeClr val="tx2"/>
                </a:solidFill>
              </a:endParaRPr>
            </a:p>
          </p:txBody>
        </p:sp>
        <p:sp>
          <p:nvSpPr>
            <p:cNvPr id="23" name="Rounded Rectangle 22"/>
            <p:cNvSpPr/>
            <p:nvPr/>
          </p:nvSpPr>
          <p:spPr bwMode="auto">
            <a:xfrm>
              <a:off x="185268" y="2853102"/>
              <a:ext cx="4389564" cy="576500"/>
            </a:xfrm>
            <a:prstGeom prst="roundRect">
              <a:avLst/>
            </a:prstGeom>
            <a:solidFill>
              <a:srgbClr val="92D050"/>
            </a:solid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600" dirty="0" smtClean="0">
                  <a:solidFill>
                    <a:schemeClr val="tx2"/>
                  </a:solidFill>
                </a:rPr>
                <a:t>Coordination and allocation of  funding on sector-wide basis, based on plan</a:t>
              </a:r>
              <a:endParaRPr lang="en-US" sz="1600" b="0" dirty="0" smtClean="0">
                <a:solidFill>
                  <a:schemeClr val="tx2"/>
                </a:solidFill>
              </a:endParaRPr>
            </a:p>
          </p:txBody>
        </p:sp>
        <p:pic>
          <p:nvPicPr>
            <p:cNvPr id="24"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3488289" y="3285586"/>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5" name="Straight Arrow Connector 24"/>
            <p:cNvCxnSpPr>
              <a:stCxn id="24" idx="2"/>
            </p:cNvCxnSpPr>
            <p:nvPr/>
          </p:nvCxnSpPr>
          <p:spPr>
            <a:xfrm>
              <a:off x="3735079" y="3733694"/>
              <a:ext cx="0" cy="1685284"/>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4418814" y="4051584"/>
              <a:ext cx="0" cy="2229266"/>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grpSp>
      <p:pic>
        <p:nvPicPr>
          <p:cNvPr id="28" name="Picture 4"/>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655" t="68240" r="64365" b="8463"/>
          <a:stretch/>
        </p:blipFill>
        <p:spPr bwMode="auto">
          <a:xfrm>
            <a:off x="2894736" y="5633301"/>
            <a:ext cx="1560173" cy="98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Straight Connector 28"/>
          <p:cNvCxnSpPr/>
          <p:nvPr/>
        </p:nvCxnSpPr>
        <p:spPr>
          <a:xfrm>
            <a:off x="117629" y="3432575"/>
            <a:ext cx="9621845" cy="0"/>
          </a:xfrm>
          <a:prstGeom prst="line">
            <a:avLst/>
          </a:prstGeom>
          <a:noFill/>
          <a:ln w="9525" cap="flat" cmpd="sng" algn="ctr">
            <a:solidFill>
              <a:schemeClr val="tx2"/>
            </a:solidFill>
            <a:prstDash val="dashDot"/>
          </a:ln>
          <a:effectLst/>
        </p:spPr>
      </p:cxnSp>
      <p:sp>
        <p:nvSpPr>
          <p:cNvPr id="35" name="Rounded Rectangle 34"/>
          <p:cNvSpPr/>
          <p:nvPr/>
        </p:nvSpPr>
        <p:spPr bwMode="auto">
          <a:xfrm>
            <a:off x="5463059" y="1934530"/>
            <a:ext cx="4301280" cy="1152127"/>
          </a:xfrm>
          <a:prstGeom prst="roundRect">
            <a:avLst/>
          </a:prstGeom>
          <a:solidFill>
            <a:schemeClr val="bg1">
              <a:lumMod val="85000"/>
            </a:schemeClr>
          </a:solidFill>
          <a:ln w="19050" cap="flat" cmpd="sng" algn="ctr">
            <a:solidFill>
              <a:schemeClr val="tx1">
                <a:lumMod val="50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r>
              <a:rPr lang="en-US" sz="1600" dirty="0" smtClean="0">
                <a:solidFill>
                  <a:schemeClr val="tx2"/>
                </a:solidFill>
                <a:ea typeface="MS PGothic" pitchFamily="34" charset="-128"/>
              </a:rPr>
              <a:t>Create program manager: Could be entity within MOEP or Executive Secretariat under REPWC/NEMC</a:t>
            </a:r>
            <a:endParaRPr lang="en-US" sz="1600" dirty="0">
              <a:solidFill>
                <a:schemeClr val="tx2"/>
              </a:solidFill>
              <a:ea typeface="MS PGothic" pitchFamily="34" charset="-128"/>
            </a:endParaRPr>
          </a:p>
        </p:txBody>
      </p:sp>
      <p:sp>
        <p:nvSpPr>
          <p:cNvPr id="36" name="Oval 35"/>
          <p:cNvSpPr/>
          <p:nvPr/>
        </p:nvSpPr>
        <p:spPr>
          <a:xfrm>
            <a:off x="5311282" y="1723511"/>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38" name="Rounded Rectangle 37"/>
          <p:cNvSpPr/>
          <p:nvPr/>
        </p:nvSpPr>
        <p:spPr bwMode="auto">
          <a:xfrm>
            <a:off x="5466191" y="3684144"/>
            <a:ext cx="4301280" cy="739116"/>
          </a:xfrm>
          <a:prstGeom prst="roundRect">
            <a:avLst/>
          </a:prstGeom>
          <a:solidFill>
            <a:schemeClr val="bg1">
              <a:lumMod val="85000"/>
            </a:schemeClr>
          </a:solidFill>
          <a:ln w="19050" cap="flat" cmpd="sng" algn="ctr">
            <a:solidFill>
              <a:schemeClr val="tx1">
                <a:lumMod val="7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r>
              <a:rPr lang="en-US" sz="1600" dirty="0" smtClean="0">
                <a:solidFill>
                  <a:schemeClr val="tx2"/>
                </a:solidFill>
                <a:ea typeface="MS PGothic" pitchFamily="34" charset="-128"/>
              </a:rPr>
              <a:t>  Strengthen ESE/YESB, through traditional utility reform program, in phases. Include private sector</a:t>
            </a:r>
            <a:endParaRPr lang="en-US" sz="1600" dirty="0">
              <a:solidFill>
                <a:schemeClr val="tx2"/>
              </a:solidFill>
              <a:ea typeface="MS PGothic" pitchFamily="34" charset="-128"/>
            </a:endParaRPr>
          </a:p>
        </p:txBody>
      </p:sp>
      <p:sp>
        <p:nvSpPr>
          <p:cNvPr id="40" name="Rounded Rectangle 39"/>
          <p:cNvSpPr/>
          <p:nvPr/>
        </p:nvSpPr>
        <p:spPr bwMode="auto">
          <a:xfrm>
            <a:off x="5459136" y="4715755"/>
            <a:ext cx="4301280" cy="885813"/>
          </a:xfrm>
          <a:prstGeom prst="roundRect">
            <a:avLst/>
          </a:prstGeom>
          <a:solidFill>
            <a:schemeClr val="bg1">
              <a:lumMod val="85000"/>
            </a:schemeClr>
          </a:solidFill>
          <a:ln w="19050" cap="flat" cmpd="sng" algn="ctr">
            <a:solidFill>
              <a:schemeClr val="tx1">
                <a:lumMod val="7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r>
              <a:rPr lang="en-US" sz="1600" dirty="0" smtClean="0">
                <a:solidFill>
                  <a:schemeClr val="tx2"/>
                </a:solidFill>
              </a:rPr>
              <a:t>    Create entity to guide mini-grid development. Level of centralized decision-making depends.  Where entity sits, depends on level-1 decision</a:t>
            </a:r>
            <a:endParaRPr lang="en-US" sz="1600" dirty="0">
              <a:solidFill>
                <a:schemeClr val="tx2"/>
              </a:solidFill>
            </a:endParaRPr>
          </a:p>
        </p:txBody>
      </p:sp>
      <p:sp>
        <p:nvSpPr>
          <p:cNvPr id="41" name="Rounded Rectangle 40"/>
          <p:cNvSpPr/>
          <p:nvPr/>
        </p:nvSpPr>
        <p:spPr bwMode="auto">
          <a:xfrm>
            <a:off x="5438194" y="5847190"/>
            <a:ext cx="4301280" cy="781250"/>
          </a:xfrm>
          <a:prstGeom prst="roundRect">
            <a:avLst/>
          </a:prstGeom>
          <a:solidFill>
            <a:schemeClr val="bg1">
              <a:lumMod val="85000"/>
            </a:schemeClr>
          </a:solidFill>
          <a:ln w="19050" cap="flat" cmpd="sng" algn="ctr">
            <a:solidFill>
              <a:schemeClr val="tx1">
                <a:lumMod val="7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a:r>
              <a:rPr lang="en-US" sz="1600" dirty="0" smtClean="0">
                <a:solidFill>
                  <a:schemeClr val="tx2"/>
                </a:solidFill>
              </a:rPr>
              <a:t>    Alter current program design to include                                                       </a:t>
            </a:r>
            <a:r>
              <a:rPr lang="en-US" sz="1600" dirty="0" smtClean="0">
                <a:solidFill>
                  <a:schemeClr val="bg1">
                    <a:lumMod val="85000"/>
                  </a:schemeClr>
                </a:solidFill>
              </a:rPr>
              <a:t>……</a:t>
            </a:r>
            <a:r>
              <a:rPr lang="en-US" sz="1600" dirty="0" smtClean="0">
                <a:solidFill>
                  <a:schemeClr val="tx2"/>
                </a:solidFill>
              </a:rPr>
              <a:t>financial incentives. Options:  DRD continues, or combined entity for off-grid formed</a:t>
            </a:r>
            <a:endParaRPr lang="en-US" sz="1600" dirty="0">
              <a:solidFill>
                <a:schemeClr val="tx2"/>
              </a:solidFill>
            </a:endParaRPr>
          </a:p>
        </p:txBody>
      </p:sp>
      <p:sp>
        <p:nvSpPr>
          <p:cNvPr id="42" name="Oval 41"/>
          <p:cNvSpPr/>
          <p:nvPr/>
        </p:nvSpPr>
        <p:spPr>
          <a:xfrm>
            <a:off x="5291137" y="3549464"/>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3" name="Oval 42"/>
          <p:cNvSpPr/>
          <p:nvPr/>
        </p:nvSpPr>
        <p:spPr>
          <a:xfrm>
            <a:off x="5332112" y="4636925"/>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44" name="Oval 43"/>
          <p:cNvSpPr/>
          <p:nvPr/>
        </p:nvSpPr>
        <p:spPr>
          <a:xfrm>
            <a:off x="5328668" y="5776444"/>
            <a:ext cx="403297" cy="426281"/>
          </a:xfrm>
          <a:prstGeom prst="ellipse">
            <a:avLst/>
          </a:prstGeom>
          <a:solidFill>
            <a:schemeClr val="tx1">
              <a:lumMod val="75000"/>
            </a:schemeClr>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46" name="Chevron 45"/>
          <p:cNvSpPr/>
          <p:nvPr/>
        </p:nvSpPr>
        <p:spPr>
          <a:xfrm rot="5400000">
            <a:off x="4576091" y="3713899"/>
            <a:ext cx="589981" cy="687394"/>
          </a:xfrm>
          <a:prstGeom prst="chevron">
            <a:avLst>
              <a:gd name="adj" fmla="val 6231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
        <p:nvSpPr>
          <p:cNvPr id="48" name="Chevron 47"/>
          <p:cNvSpPr/>
          <p:nvPr/>
        </p:nvSpPr>
        <p:spPr>
          <a:xfrm rot="5400000">
            <a:off x="4589469" y="4940651"/>
            <a:ext cx="589981" cy="687394"/>
          </a:xfrm>
          <a:prstGeom prst="chevron">
            <a:avLst>
              <a:gd name="adj" fmla="val 6231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
        <p:nvSpPr>
          <p:cNvPr id="49" name="Chevron 48"/>
          <p:cNvSpPr/>
          <p:nvPr/>
        </p:nvSpPr>
        <p:spPr>
          <a:xfrm rot="5400000">
            <a:off x="4590256" y="5811849"/>
            <a:ext cx="589981" cy="687394"/>
          </a:xfrm>
          <a:prstGeom prst="chevron">
            <a:avLst>
              <a:gd name="adj" fmla="val 6231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
        <p:nvSpPr>
          <p:cNvPr id="50" name="Chevron 49"/>
          <p:cNvSpPr/>
          <p:nvPr/>
        </p:nvSpPr>
        <p:spPr>
          <a:xfrm rot="5400000">
            <a:off x="4597857" y="2238783"/>
            <a:ext cx="589981" cy="687394"/>
          </a:xfrm>
          <a:prstGeom prst="chevron">
            <a:avLst>
              <a:gd name="adj" fmla="val 6231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cxnSp>
        <p:nvCxnSpPr>
          <p:cNvPr id="52" name="Straight Connector 51"/>
          <p:cNvCxnSpPr/>
          <p:nvPr/>
        </p:nvCxnSpPr>
        <p:spPr>
          <a:xfrm>
            <a:off x="103148" y="4599499"/>
            <a:ext cx="9621845" cy="0"/>
          </a:xfrm>
          <a:prstGeom prst="line">
            <a:avLst/>
          </a:prstGeom>
          <a:noFill/>
          <a:ln w="9525" cap="flat" cmpd="sng" algn="ctr">
            <a:solidFill>
              <a:schemeClr val="tx2"/>
            </a:solidFill>
            <a:prstDash val="dashDot"/>
          </a:ln>
          <a:effectLst/>
        </p:spPr>
      </p:cxnSp>
      <p:cxnSp>
        <p:nvCxnSpPr>
          <p:cNvPr id="53" name="Straight Connector 52"/>
          <p:cNvCxnSpPr/>
          <p:nvPr/>
        </p:nvCxnSpPr>
        <p:spPr>
          <a:xfrm>
            <a:off x="146496" y="5719720"/>
            <a:ext cx="9621845" cy="0"/>
          </a:xfrm>
          <a:prstGeom prst="line">
            <a:avLst/>
          </a:prstGeom>
          <a:noFill/>
          <a:ln w="9525" cap="flat" cmpd="sng" algn="ctr">
            <a:solidFill>
              <a:schemeClr val="tx2"/>
            </a:solidFill>
            <a:prstDash val="dashDot"/>
          </a:ln>
          <a:effectLst/>
        </p:spPr>
      </p:cxnSp>
    </p:spTree>
    <p:extLst>
      <p:ext uri="{BB962C8B-B14F-4D97-AF65-F5344CB8AC3E}">
        <p14:creationId xmlns:p14="http://schemas.microsoft.com/office/powerpoint/2010/main" val="8589126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4130" y="1494445"/>
            <a:ext cx="8915400" cy="4525963"/>
          </a:xfrm>
        </p:spPr>
        <p:txBody>
          <a:bodyPr/>
          <a:lstStyle/>
          <a:p>
            <a:pPr>
              <a:spcBef>
                <a:spcPts val="1800"/>
              </a:spcBef>
            </a:pPr>
            <a:r>
              <a:rPr lang="en-US" dirty="0" smtClean="0"/>
              <a:t>Need to create a coherent framework,  that addresses the entire institutional challenge </a:t>
            </a:r>
          </a:p>
          <a:p>
            <a:pPr>
              <a:spcBef>
                <a:spcPts val="1800"/>
              </a:spcBef>
            </a:pPr>
            <a:r>
              <a:rPr lang="en-US" dirty="0" smtClean="0"/>
              <a:t>Institutional structure needs to be tightly integrated with budgeting and finance flows</a:t>
            </a:r>
          </a:p>
          <a:p>
            <a:pPr>
              <a:spcBef>
                <a:spcPts val="1800"/>
              </a:spcBef>
            </a:pPr>
            <a:r>
              <a:rPr lang="en-US" dirty="0" smtClean="0"/>
              <a:t>The electrification program must be anchored by the technical least-cost expansion plan that includes grid and off-grid</a:t>
            </a:r>
          </a:p>
          <a:p>
            <a:pPr>
              <a:spcBef>
                <a:spcPts val="1800"/>
              </a:spcBef>
            </a:pPr>
            <a:r>
              <a:rPr lang="en-US" dirty="0" smtClean="0"/>
              <a:t>The program needs a credible manager, with ability to allocate/channel resources</a:t>
            </a:r>
          </a:p>
          <a:p>
            <a:pPr>
              <a:spcBef>
                <a:spcPts val="1800"/>
              </a:spcBef>
            </a:pPr>
            <a:r>
              <a:rPr lang="en-US" dirty="0" smtClean="0"/>
              <a:t>Institutional reforms will be essential to the success of the electrification program</a:t>
            </a:r>
          </a:p>
          <a:p>
            <a:pPr marL="0" indent="0">
              <a:buNone/>
            </a:pPr>
            <a:endParaRPr lang="en-US" dirty="0"/>
          </a:p>
        </p:txBody>
      </p:sp>
      <p:sp>
        <p:nvSpPr>
          <p:cNvPr id="3" name="Text Placeholder 2"/>
          <p:cNvSpPr>
            <a:spLocks noGrp="1"/>
          </p:cNvSpPr>
          <p:nvPr>
            <p:ph type="body" sz="quarter" idx="13"/>
          </p:nvPr>
        </p:nvSpPr>
        <p:spPr>
          <a:xfrm>
            <a:off x="139046" y="392114"/>
            <a:ext cx="8915400" cy="485775"/>
          </a:xfrm>
        </p:spPr>
        <p:txBody>
          <a:bodyPr/>
          <a:lstStyle/>
          <a:p>
            <a:r>
              <a:rPr lang="en-US" dirty="0" smtClean="0"/>
              <a:t>Conclusions</a:t>
            </a:r>
            <a:endParaRPr lang="en-US" dirty="0"/>
          </a:p>
        </p:txBody>
      </p:sp>
      <p:sp>
        <p:nvSpPr>
          <p:cNvPr id="4" name="Slide Number Placeholder 3"/>
          <p:cNvSpPr>
            <a:spLocks noGrp="1"/>
          </p:cNvSpPr>
          <p:nvPr>
            <p:ph type="sldNum" sz="quarter" idx="16"/>
          </p:nvPr>
        </p:nvSpPr>
        <p:spPr/>
        <p:txBody>
          <a:bodyPr/>
          <a:lstStyle/>
          <a:p>
            <a:fld id="{5E74316C-E23F-428A-8567-06E5DA18F3DA}" type="slidenum">
              <a:rPr lang="en-NZ" smtClean="0"/>
              <a:pPr/>
              <a:t>22</a:t>
            </a:fld>
            <a:endParaRPr lang="en-NZ" dirty="0"/>
          </a:p>
        </p:txBody>
      </p:sp>
    </p:spTree>
    <p:extLst>
      <p:ext uri="{BB962C8B-B14F-4D97-AF65-F5344CB8AC3E}">
        <p14:creationId xmlns:p14="http://schemas.microsoft.com/office/powerpoint/2010/main" val="1672214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1"/>
          </p:nvPr>
        </p:nvSpPr>
        <p:spPr>
          <a:xfrm>
            <a:off x="2001667" y="1173803"/>
            <a:ext cx="5802577" cy="4030935"/>
          </a:xfrm>
        </p:spPr>
        <p:txBody>
          <a:bodyPr/>
          <a:lstStyle/>
          <a:p>
            <a:r>
              <a:rPr lang="en-US" sz="2400" dirty="0" smtClean="0"/>
              <a:t>Alex Sundakov</a:t>
            </a:r>
          </a:p>
          <a:p>
            <a:endParaRPr lang="en-US" dirty="0"/>
          </a:p>
          <a:p>
            <a:r>
              <a:rPr lang="en-US" sz="1800" dirty="0" smtClean="0"/>
              <a:t>36-38 Young Street</a:t>
            </a:r>
          </a:p>
          <a:p>
            <a:r>
              <a:rPr lang="en-US" sz="1800" dirty="0" smtClean="0"/>
              <a:t>Sydney, NSW 2000</a:t>
            </a:r>
          </a:p>
          <a:p>
            <a:r>
              <a:rPr lang="en-US" sz="1800" dirty="0" smtClean="0"/>
              <a:t>Australia</a:t>
            </a:r>
          </a:p>
          <a:p>
            <a:endParaRPr lang="en-US" dirty="0"/>
          </a:p>
          <a:p>
            <a:r>
              <a:rPr lang="en-US" sz="1800" dirty="0" err="1" smtClean="0">
                <a:hlinkClick r:id="rId2"/>
              </a:rPr>
              <a:t>Alex.Sundakov@castalia-advisors.com</a:t>
            </a:r>
            <a:endParaRPr lang="en-US" sz="1800" dirty="0" smtClean="0"/>
          </a:p>
          <a:p>
            <a:r>
              <a:rPr lang="en-US" sz="1800" dirty="0" smtClean="0"/>
              <a:t>www.castalia-advisors.com</a:t>
            </a:r>
            <a:endParaRPr lang="en-US" sz="1800" dirty="0"/>
          </a:p>
        </p:txBody>
      </p:sp>
      <p:sp>
        <p:nvSpPr>
          <p:cNvPr id="4" name="Text Placeholder 2"/>
          <p:cNvSpPr>
            <a:spLocks noGrp="1"/>
          </p:cNvSpPr>
          <p:nvPr>
            <p:ph type="body" sz="quarter" idx="4294967295"/>
          </p:nvPr>
        </p:nvSpPr>
        <p:spPr>
          <a:xfrm>
            <a:off x="154100" y="392114"/>
            <a:ext cx="8915400" cy="485775"/>
          </a:xfrm>
          <a:prstGeom prst="rect">
            <a:avLst/>
          </a:prstGeom>
        </p:spPr>
        <p:txBody>
          <a:bodyPr/>
          <a:lstStyle/>
          <a:p>
            <a:pPr marL="0" indent="0">
              <a:buNone/>
            </a:pPr>
            <a:r>
              <a:rPr lang="en-US" b="1" i="1" dirty="0" smtClean="0">
                <a:solidFill>
                  <a:schemeClr val="bg1"/>
                </a:solidFill>
                <a:latin typeface="+mj-lt"/>
              </a:rPr>
              <a:t>Contact Us</a:t>
            </a:r>
            <a:endParaRPr lang="en-US" b="1" i="1" dirty="0">
              <a:solidFill>
                <a:schemeClr val="bg1"/>
              </a:solidFill>
              <a:latin typeface="+mj-lt"/>
            </a:endParaRPr>
          </a:p>
        </p:txBody>
      </p:sp>
    </p:spTree>
    <p:extLst>
      <p:ext uri="{BB962C8B-B14F-4D97-AF65-F5344CB8AC3E}">
        <p14:creationId xmlns:p14="http://schemas.microsoft.com/office/powerpoint/2010/main" val="9796758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88267" y="3021344"/>
            <a:ext cx="5436833" cy="4525963"/>
          </a:xfrm>
        </p:spPr>
        <p:txBody>
          <a:bodyPr/>
          <a:lstStyle/>
          <a:p>
            <a:pPr marL="0" indent="0">
              <a:buNone/>
            </a:pPr>
            <a:r>
              <a:rPr lang="en-US" dirty="0" smtClean="0">
                <a:solidFill>
                  <a:schemeClr val="tx1">
                    <a:lumMod val="75000"/>
                  </a:schemeClr>
                </a:solidFill>
              </a:rPr>
              <a:t>Key Features :</a:t>
            </a:r>
            <a:endParaRPr lang="en-US" dirty="0">
              <a:solidFill>
                <a:schemeClr val="tx1">
                  <a:lumMod val="75000"/>
                </a:schemeClr>
              </a:solidFill>
            </a:endParaRPr>
          </a:p>
        </p:txBody>
      </p:sp>
      <p:sp>
        <p:nvSpPr>
          <p:cNvPr id="3" name="Text Placeholder 2"/>
          <p:cNvSpPr>
            <a:spLocks noGrp="1"/>
          </p:cNvSpPr>
          <p:nvPr>
            <p:ph type="body" sz="quarter" idx="13"/>
          </p:nvPr>
        </p:nvSpPr>
        <p:spPr>
          <a:xfrm>
            <a:off x="226892" y="208182"/>
            <a:ext cx="9544183" cy="485775"/>
          </a:xfrm>
        </p:spPr>
        <p:txBody>
          <a:bodyPr/>
          <a:lstStyle/>
          <a:p>
            <a:r>
              <a:rPr lang="en-US" sz="2600" dirty="0" smtClean="0"/>
              <a:t>It is impossible to meet this challenge without a programmatic, sector-wide approach…</a:t>
            </a:r>
            <a:endParaRPr lang="en-US" sz="2600" dirty="0"/>
          </a:p>
        </p:txBody>
      </p:sp>
      <p:sp>
        <p:nvSpPr>
          <p:cNvPr id="4" name="Slide Number Placeholder 3"/>
          <p:cNvSpPr>
            <a:spLocks noGrp="1"/>
          </p:cNvSpPr>
          <p:nvPr>
            <p:ph type="sldNum" sz="quarter" idx="16"/>
          </p:nvPr>
        </p:nvSpPr>
        <p:spPr/>
        <p:txBody>
          <a:bodyPr/>
          <a:lstStyle/>
          <a:p>
            <a:fld id="{5E74316C-E23F-428A-8567-06E5DA18F3DA}" type="slidenum">
              <a:rPr lang="en-NZ" smtClean="0"/>
              <a:pPr/>
              <a:t>2</a:t>
            </a:fld>
            <a:endParaRPr lang="en-NZ" dirty="0"/>
          </a:p>
        </p:txBody>
      </p:sp>
      <p:sp>
        <p:nvSpPr>
          <p:cNvPr id="5" name="TextBox 4"/>
          <p:cNvSpPr txBox="1"/>
          <p:nvPr/>
        </p:nvSpPr>
        <p:spPr>
          <a:xfrm>
            <a:off x="614772" y="1403188"/>
            <a:ext cx="8679977" cy="954107"/>
          </a:xfrm>
          <a:prstGeom prst="rect">
            <a:avLst/>
          </a:prstGeom>
          <a:solidFill>
            <a:srgbClr val="E6E3CC"/>
          </a:solidFill>
          <a:ln>
            <a:solidFill>
              <a:schemeClr val="bg1">
                <a:lumMod val="50000"/>
              </a:schemeClr>
            </a:solidFill>
            <a:prstDash val="dash"/>
          </a:ln>
        </p:spPr>
        <p:txBody>
          <a:bodyPr wrap="square" rtlCol="0">
            <a:spAutoFit/>
          </a:bodyPr>
          <a:lstStyle/>
          <a:p>
            <a:pPr algn="ctr"/>
            <a:r>
              <a:rPr lang="en-NZ" sz="2400" dirty="0" smtClean="0"/>
              <a:t>Countries that have achieved rapid electrification have relied on </a:t>
            </a:r>
            <a:r>
              <a:rPr lang="en-NZ" sz="3200" b="1" dirty="0" smtClean="0">
                <a:solidFill>
                  <a:schemeClr val="accent5"/>
                </a:solidFill>
              </a:rPr>
              <a:t>Programmatic, Sector-wide approach</a:t>
            </a:r>
            <a:endParaRPr lang="en-NZ" sz="4000" b="1" dirty="0">
              <a:solidFill>
                <a:schemeClr val="accent5"/>
              </a:solidFill>
            </a:endParaRPr>
          </a:p>
        </p:txBody>
      </p:sp>
      <p:graphicFrame>
        <p:nvGraphicFramePr>
          <p:cNvPr id="6" name="Content Placeholder 3"/>
          <p:cNvGraphicFramePr>
            <a:graphicFrameLocks/>
          </p:cNvGraphicFramePr>
          <p:nvPr>
            <p:extLst>
              <p:ext uri="{D42A27DB-BD31-4B8C-83A1-F6EECF244321}">
                <p14:modId xmlns:p14="http://schemas.microsoft.com/office/powerpoint/2010/main" val="3865283312"/>
              </p:ext>
            </p:extLst>
          </p:nvPr>
        </p:nvGraphicFramePr>
        <p:xfrm>
          <a:off x="5035173" y="2552085"/>
          <a:ext cx="4149256" cy="4120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151531" y="3571577"/>
            <a:ext cx="4354583" cy="2308324"/>
          </a:xfrm>
          <a:prstGeom prst="rect">
            <a:avLst/>
          </a:prstGeom>
        </p:spPr>
        <p:txBody>
          <a:bodyPr wrap="square">
            <a:spAutoFit/>
          </a:bodyPr>
          <a:lstStyle/>
          <a:p>
            <a:pPr marL="480060" lvl="1">
              <a:lnSpc>
                <a:spcPct val="80000"/>
              </a:lnSpc>
              <a:buSzPct val="76000"/>
            </a:pPr>
            <a:endParaRPr lang="en-NZ" sz="2000" dirty="0"/>
          </a:p>
          <a:p>
            <a:pPr marL="754380" lvl="1" indent="-274320">
              <a:lnSpc>
                <a:spcPct val="80000"/>
              </a:lnSpc>
              <a:buSzPct val="76000"/>
              <a:buFont typeface="Wingdings 3"/>
              <a:buChar char=""/>
            </a:pPr>
            <a:r>
              <a:rPr lang="en-NZ" sz="2000" dirty="0" smtClean="0"/>
              <a:t>Coordinated least-cost technical </a:t>
            </a:r>
            <a:r>
              <a:rPr lang="en-NZ" sz="2000" dirty="0"/>
              <a:t>and investment </a:t>
            </a:r>
            <a:r>
              <a:rPr lang="en-NZ" sz="2000" dirty="0" smtClean="0"/>
              <a:t>planning</a:t>
            </a:r>
          </a:p>
          <a:p>
            <a:pPr marL="754380" lvl="1" indent="-274320">
              <a:lnSpc>
                <a:spcPct val="80000"/>
              </a:lnSpc>
              <a:buSzPct val="76000"/>
              <a:buFont typeface="Wingdings 3"/>
              <a:buChar char=""/>
            </a:pPr>
            <a:endParaRPr lang="en-NZ" sz="2000" dirty="0"/>
          </a:p>
          <a:p>
            <a:pPr marL="754380" lvl="1" indent="-274320">
              <a:lnSpc>
                <a:spcPct val="80000"/>
              </a:lnSpc>
              <a:buSzPct val="76000"/>
              <a:buFont typeface="Wingdings 3"/>
              <a:buChar char=""/>
            </a:pPr>
            <a:r>
              <a:rPr lang="en-NZ" sz="2000" dirty="0"/>
              <a:t>Sustainable financing </a:t>
            </a:r>
            <a:r>
              <a:rPr lang="en-NZ" sz="2000" dirty="0" smtClean="0"/>
              <a:t>policy</a:t>
            </a:r>
          </a:p>
          <a:p>
            <a:pPr marL="754380" lvl="1" indent="-274320">
              <a:lnSpc>
                <a:spcPct val="80000"/>
              </a:lnSpc>
              <a:buSzPct val="76000"/>
              <a:buFont typeface="Wingdings 3"/>
              <a:buChar char=""/>
            </a:pPr>
            <a:endParaRPr lang="en-NZ" sz="2000" dirty="0"/>
          </a:p>
          <a:p>
            <a:pPr marL="754380" lvl="1" indent="-274320">
              <a:lnSpc>
                <a:spcPct val="80000"/>
              </a:lnSpc>
              <a:buSzPct val="76000"/>
              <a:buFont typeface="Wingdings 3"/>
              <a:buChar char=""/>
            </a:pPr>
            <a:r>
              <a:rPr lang="en-NZ" sz="2000" dirty="0"/>
              <a:t>Stable flow of </a:t>
            </a:r>
            <a:r>
              <a:rPr lang="en-NZ" sz="2000" dirty="0" smtClean="0"/>
              <a:t>funds</a:t>
            </a:r>
          </a:p>
          <a:p>
            <a:pPr marL="754380" lvl="1" indent="-274320">
              <a:lnSpc>
                <a:spcPct val="80000"/>
              </a:lnSpc>
              <a:buSzPct val="76000"/>
              <a:buFont typeface="Wingdings 3"/>
              <a:buChar char=""/>
            </a:pPr>
            <a:endParaRPr lang="en-NZ" sz="2000" dirty="0"/>
          </a:p>
          <a:p>
            <a:pPr marL="754380" lvl="1" indent="-274320">
              <a:lnSpc>
                <a:spcPct val="80000"/>
              </a:lnSpc>
              <a:buSzPct val="76000"/>
              <a:buFont typeface="Wingdings 3"/>
              <a:buChar char=""/>
            </a:pPr>
            <a:r>
              <a:rPr lang="en-NZ" sz="2000" dirty="0" smtClean="0"/>
              <a:t>Results focused</a:t>
            </a:r>
            <a:endParaRPr lang="en-NZ" sz="2000" dirty="0"/>
          </a:p>
        </p:txBody>
      </p:sp>
    </p:spTree>
    <p:extLst>
      <p:ext uri="{BB962C8B-B14F-4D97-AF65-F5344CB8AC3E}">
        <p14:creationId xmlns:p14="http://schemas.microsoft.com/office/powerpoint/2010/main" val="23796063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3556133" y="4300169"/>
            <a:ext cx="6288907" cy="1495794"/>
          </a:xfrm>
          <a:prstGeom prst="rect">
            <a:avLst/>
          </a:prstGeom>
        </p:spPr>
        <p:txBody>
          <a:bodyPr wrap="square">
            <a:spAutoFit/>
          </a:bodyPr>
          <a:lstStyle/>
          <a:p>
            <a:pPr marL="765810" lvl="1" indent="-285750">
              <a:lnSpc>
                <a:spcPct val="80000"/>
              </a:lnSpc>
              <a:buSzPct val="76000"/>
              <a:buFont typeface="Wingdings" panose="05000000000000000000" pitchFamily="2" charset="2"/>
              <a:buChar char="ü"/>
            </a:pPr>
            <a:r>
              <a:rPr lang="en-NZ" dirty="0" smtClean="0"/>
              <a:t>Donors pledged </a:t>
            </a:r>
            <a:r>
              <a:rPr lang="en-NZ" sz="2400" b="1" dirty="0" smtClean="0">
                <a:solidFill>
                  <a:schemeClr val="accent5"/>
                </a:solidFill>
              </a:rPr>
              <a:t>US$225 million </a:t>
            </a:r>
            <a:r>
              <a:rPr lang="en-NZ" dirty="0" smtClean="0"/>
              <a:t>for first slice of program (2009-2013)</a:t>
            </a:r>
          </a:p>
          <a:p>
            <a:pPr marL="765810" lvl="1" indent="-285750">
              <a:lnSpc>
                <a:spcPct val="80000"/>
              </a:lnSpc>
              <a:buSzPct val="76000"/>
              <a:buFont typeface="Wingdings" panose="05000000000000000000" pitchFamily="2" charset="2"/>
              <a:buChar char="ü"/>
            </a:pPr>
            <a:endParaRPr lang="en-NZ" dirty="0" smtClean="0"/>
          </a:p>
          <a:p>
            <a:pPr marL="765810" lvl="1" indent="-285750">
              <a:lnSpc>
                <a:spcPct val="80000"/>
              </a:lnSpc>
              <a:buSzPct val="76000"/>
              <a:buFont typeface="Wingdings" panose="05000000000000000000" pitchFamily="2" charset="2"/>
              <a:buChar char="ü"/>
            </a:pPr>
            <a:r>
              <a:rPr lang="en-NZ" dirty="0" smtClean="0"/>
              <a:t>Cost per new connection substantially lower</a:t>
            </a:r>
            <a:endParaRPr lang="en-NZ" dirty="0"/>
          </a:p>
          <a:p>
            <a:pPr marL="765810" lvl="1" indent="-285750">
              <a:lnSpc>
                <a:spcPct val="80000"/>
              </a:lnSpc>
              <a:buSzPct val="76000"/>
              <a:buFont typeface="Wingdings" panose="05000000000000000000" pitchFamily="2" charset="2"/>
              <a:buChar char="ü"/>
            </a:pPr>
            <a:endParaRPr lang="en-NZ" dirty="0" smtClean="0"/>
          </a:p>
          <a:p>
            <a:pPr marL="480060" lvl="1">
              <a:lnSpc>
                <a:spcPct val="80000"/>
              </a:lnSpc>
              <a:buSzPct val="76000"/>
            </a:pPr>
            <a:endParaRPr lang="en-NZ" dirty="0" smtClean="0"/>
          </a:p>
        </p:txBody>
      </p:sp>
      <p:sp>
        <p:nvSpPr>
          <p:cNvPr id="3" name="Text Placeholder 2"/>
          <p:cNvSpPr>
            <a:spLocks noGrp="1"/>
          </p:cNvSpPr>
          <p:nvPr>
            <p:ph type="body" sz="quarter" idx="13"/>
          </p:nvPr>
        </p:nvSpPr>
        <p:spPr>
          <a:xfrm>
            <a:off x="166120" y="197171"/>
            <a:ext cx="9773920" cy="485775"/>
          </a:xfrm>
        </p:spPr>
        <p:txBody>
          <a:bodyPr/>
          <a:lstStyle/>
          <a:p>
            <a:r>
              <a:rPr lang="en-US" sz="2600" dirty="0" smtClean="0"/>
              <a:t>Rwanda is one of the few countries that had to scale up electrification as rapidly as Myanmar, and this is how it was achieved…</a:t>
            </a:r>
            <a:endParaRPr lang="en-US" sz="2600" dirty="0"/>
          </a:p>
        </p:txBody>
      </p:sp>
      <p:sp>
        <p:nvSpPr>
          <p:cNvPr id="4" name="Slide Number Placeholder 3"/>
          <p:cNvSpPr>
            <a:spLocks noGrp="1"/>
          </p:cNvSpPr>
          <p:nvPr>
            <p:ph type="sldNum" sz="quarter" idx="16"/>
          </p:nvPr>
        </p:nvSpPr>
        <p:spPr>
          <a:xfrm>
            <a:off x="3824597" y="6480103"/>
            <a:ext cx="2311400" cy="365125"/>
          </a:xfrm>
        </p:spPr>
        <p:txBody>
          <a:bodyPr/>
          <a:lstStyle/>
          <a:p>
            <a:fld id="{5E74316C-E23F-428A-8567-06E5DA18F3DA}" type="slidenum">
              <a:rPr lang="en-NZ" smtClean="0"/>
              <a:pPr/>
              <a:t>3</a:t>
            </a:fld>
            <a:endParaRPr lang="en-NZ" dirty="0"/>
          </a:p>
        </p:txBody>
      </p:sp>
      <p:cxnSp>
        <p:nvCxnSpPr>
          <p:cNvPr id="5" name="Straight Connector 4"/>
          <p:cNvCxnSpPr/>
          <p:nvPr/>
        </p:nvCxnSpPr>
        <p:spPr>
          <a:xfrm>
            <a:off x="3924193" y="1221065"/>
            <a:ext cx="0" cy="5384451"/>
          </a:xfrm>
          <a:prstGeom prst="line">
            <a:avLst/>
          </a:prstGeom>
          <a:ln>
            <a:solidFill>
              <a:schemeClr val="tx2"/>
            </a:solidFill>
            <a:prstDash val="dashDot"/>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07621" y="1221065"/>
            <a:ext cx="3716976" cy="3193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2"/>
                </a:solidFill>
                <a:cs typeface="Arial" pitchFamily="34" charset="0"/>
              </a:rPr>
              <a:t>Sector-wide Program Features</a:t>
            </a:r>
            <a:endParaRPr lang="en-US" b="1" dirty="0">
              <a:solidFill>
                <a:schemeClr val="tx2"/>
              </a:solidFill>
              <a:cs typeface="Arial" pitchFamily="34" charset="0"/>
            </a:endParaRPr>
          </a:p>
        </p:txBody>
      </p:sp>
      <p:sp>
        <p:nvSpPr>
          <p:cNvPr id="9" name="Rectangle 8"/>
          <p:cNvSpPr/>
          <p:nvPr/>
        </p:nvSpPr>
        <p:spPr>
          <a:xfrm>
            <a:off x="4025629" y="1221065"/>
            <a:ext cx="5740582" cy="3193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2"/>
                </a:solidFill>
                <a:cs typeface="Arial" pitchFamily="34" charset="0"/>
              </a:rPr>
              <a:t>Results</a:t>
            </a:r>
            <a:endParaRPr lang="en-US" b="1" dirty="0">
              <a:solidFill>
                <a:schemeClr val="tx2"/>
              </a:solidFill>
              <a:cs typeface="Arial" pitchFamily="34" charset="0"/>
            </a:endParaRPr>
          </a:p>
        </p:txBody>
      </p:sp>
      <p:sp>
        <p:nvSpPr>
          <p:cNvPr id="14" name="Rectangle 13"/>
          <p:cNvSpPr/>
          <p:nvPr/>
        </p:nvSpPr>
        <p:spPr>
          <a:xfrm>
            <a:off x="6198919" y="2399520"/>
            <a:ext cx="3360717" cy="522515"/>
          </a:xfrm>
          <a:prstGeom prst="rect">
            <a:avLst/>
          </a:prstGeom>
          <a:solidFill>
            <a:schemeClr val="accent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t>Tbc</a:t>
            </a:r>
            <a:r>
              <a:rPr lang="en-US" dirty="0" smtClean="0"/>
              <a:t>—here I will use exhibits or numbers</a:t>
            </a:r>
            <a:endParaRPr lang="en-US" dirty="0"/>
          </a:p>
        </p:txBody>
      </p:sp>
      <p:sp>
        <p:nvSpPr>
          <p:cNvPr id="15" name="Rectangular Callout 14"/>
          <p:cNvSpPr/>
          <p:nvPr/>
        </p:nvSpPr>
        <p:spPr>
          <a:xfrm>
            <a:off x="4080428" y="5515031"/>
            <a:ext cx="5685782" cy="822146"/>
          </a:xfrm>
          <a:prstGeom prst="wedgeRectCallout">
            <a:avLst>
              <a:gd name="adj1" fmla="val -35622"/>
              <a:gd name="adj2" fmla="val 24916"/>
            </a:avLst>
          </a:prstGeom>
          <a:solidFill>
            <a:srgbClr val="E6E3CC"/>
          </a:solidFill>
          <a:ln>
            <a:solidFill>
              <a:schemeClr val="bg1">
                <a:lumMod val="65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dirty="0" smtClean="0">
                <a:solidFill>
                  <a:schemeClr val="tx2"/>
                </a:solidFill>
              </a:rPr>
              <a:t>Other countries that have adopted this approach include </a:t>
            </a:r>
            <a:r>
              <a:rPr lang="en-US" sz="2400" b="1" dirty="0" smtClean="0">
                <a:solidFill>
                  <a:schemeClr val="accent5"/>
                </a:solidFill>
              </a:rPr>
              <a:t>Kenya, Ethiopia, Nepal, Uganda</a:t>
            </a:r>
            <a:r>
              <a:rPr lang="en-US" dirty="0" smtClean="0">
                <a:solidFill>
                  <a:schemeClr val="tx2"/>
                </a:solidFill>
              </a:rPr>
              <a:t>…</a:t>
            </a:r>
            <a:endParaRPr lang="en-US" dirty="0">
              <a:solidFill>
                <a:schemeClr val="tx2"/>
              </a:solidFill>
            </a:endParaRPr>
          </a:p>
        </p:txBody>
      </p:sp>
      <p:sp>
        <p:nvSpPr>
          <p:cNvPr id="16" name="Rectangle 15"/>
          <p:cNvSpPr/>
          <p:nvPr/>
        </p:nvSpPr>
        <p:spPr>
          <a:xfrm>
            <a:off x="-399548" y="3743504"/>
            <a:ext cx="4278737" cy="2850011"/>
          </a:xfrm>
          <a:prstGeom prst="rect">
            <a:avLst/>
          </a:prstGeom>
        </p:spPr>
        <p:txBody>
          <a:bodyPr wrap="square">
            <a:spAutoFit/>
          </a:bodyPr>
          <a:lstStyle/>
          <a:p>
            <a:pPr marL="480060" lvl="1">
              <a:lnSpc>
                <a:spcPct val="80000"/>
              </a:lnSpc>
              <a:buSzPct val="76000"/>
            </a:pPr>
            <a:endParaRPr lang="en-NZ" sz="1600" dirty="0"/>
          </a:p>
          <a:p>
            <a:pPr marL="754380" lvl="1" indent="-274320">
              <a:lnSpc>
                <a:spcPct val="80000"/>
              </a:lnSpc>
              <a:buSzPct val="76000"/>
              <a:buFont typeface="Wingdings 3"/>
              <a:buChar char=""/>
            </a:pPr>
            <a:r>
              <a:rPr lang="en-NZ" dirty="0"/>
              <a:t>Target: Increase electrification </a:t>
            </a:r>
            <a:r>
              <a:rPr lang="en-NZ" dirty="0" smtClean="0"/>
              <a:t>from   </a:t>
            </a:r>
            <a:r>
              <a:rPr lang="en-NZ" sz="2400" b="1" dirty="0">
                <a:solidFill>
                  <a:schemeClr val="accent5"/>
                </a:solidFill>
              </a:rPr>
              <a:t>6%  in 2009 to 16% by </a:t>
            </a:r>
            <a:r>
              <a:rPr lang="en-NZ" sz="2400" b="1" dirty="0" smtClean="0">
                <a:solidFill>
                  <a:schemeClr val="accent5"/>
                </a:solidFill>
              </a:rPr>
              <a:t>2014</a:t>
            </a:r>
            <a:endParaRPr lang="en-NZ" sz="2400" dirty="0" smtClean="0">
              <a:solidFill>
                <a:schemeClr val="accent5"/>
              </a:solidFill>
            </a:endParaRPr>
          </a:p>
          <a:p>
            <a:pPr marL="754380" lvl="1" indent="-274320">
              <a:lnSpc>
                <a:spcPct val="80000"/>
              </a:lnSpc>
              <a:buSzPct val="76000"/>
              <a:buFont typeface="Wingdings 3"/>
              <a:buChar char=""/>
            </a:pPr>
            <a:endParaRPr lang="en-NZ" sz="1600" dirty="0"/>
          </a:p>
          <a:p>
            <a:pPr marL="754380" lvl="1" indent="-274320">
              <a:lnSpc>
                <a:spcPct val="80000"/>
              </a:lnSpc>
              <a:buSzPct val="76000"/>
              <a:buFont typeface="Wingdings 3"/>
              <a:buChar char=""/>
            </a:pPr>
            <a:r>
              <a:rPr lang="en-NZ" dirty="0" smtClean="0"/>
              <a:t>Anchored by  an integrated technical, financial and implementation plan</a:t>
            </a:r>
          </a:p>
          <a:p>
            <a:pPr marL="754380" lvl="1" indent="-274320">
              <a:lnSpc>
                <a:spcPct val="80000"/>
              </a:lnSpc>
              <a:buSzPct val="76000"/>
              <a:buFont typeface="Wingdings 3"/>
              <a:buChar char=""/>
            </a:pPr>
            <a:endParaRPr lang="en-NZ" dirty="0"/>
          </a:p>
          <a:p>
            <a:pPr marL="754380" lvl="1" indent="-274320">
              <a:lnSpc>
                <a:spcPct val="80000"/>
              </a:lnSpc>
              <a:buSzPct val="76000"/>
              <a:buFont typeface="Wingdings 3"/>
              <a:buChar char=""/>
            </a:pPr>
            <a:r>
              <a:rPr lang="en-NZ" dirty="0" smtClean="0"/>
              <a:t>National </a:t>
            </a:r>
            <a:r>
              <a:rPr lang="en-NZ" dirty="0"/>
              <a:t>Electrification Program Management Department  </a:t>
            </a:r>
            <a:r>
              <a:rPr lang="en-NZ" dirty="0" smtClean="0"/>
              <a:t>established</a:t>
            </a:r>
            <a:endParaRPr lang="en-NZ" dirty="0"/>
          </a:p>
        </p:txBody>
      </p:sp>
      <p:graphicFrame>
        <p:nvGraphicFramePr>
          <p:cNvPr id="18" name="Content Placeholder 3"/>
          <p:cNvGraphicFramePr>
            <a:graphicFrameLocks/>
          </p:cNvGraphicFramePr>
          <p:nvPr>
            <p:extLst>
              <p:ext uri="{D42A27DB-BD31-4B8C-83A1-F6EECF244321}">
                <p14:modId xmlns:p14="http://schemas.microsoft.com/office/powerpoint/2010/main" val="2631475597"/>
              </p:ext>
            </p:extLst>
          </p:nvPr>
        </p:nvGraphicFramePr>
        <p:xfrm>
          <a:off x="4080428" y="2203677"/>
          <a:ext cx="5685783" cy="1889760"/>
        </p:xfrm>
        <a:graphic>
          <a:graphicData uri="http://schemas.openxmlformats.org/drawingml/2006/table">
            <a:tbl>
              <a:tblPr firstRow="1" bandRow="1">
                <a:tableStyleId>{5C22544A-7EE6-4342-B048-85BDC9FD1C3A}</a:tableStyleId>
              </a:tblPr>
              <a:tblGrid>
                <a:gridCol w="1269298"/>
                <a:gridCol w="883297"/>
                <a:gridCol w="883297"/>
                <a:gridCol w="883297"/>
                <a:gridCol w="883297"/>
                <a:gridCol w="883297"/>
              </a:tblGrid>
              <a:tr h="6836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400" dirty="0" smtClean="0"/>
                        <a:t>Connection</a:t>
                      </a:r>
                      <a:r>
                        <a:rPr lang="en-NZ" sz="1400" baseline="0" dirty="0" smtClean="0"/>
                        <a:t>s (Target and Actual)</a:t>
                      </a:r>
                      <a:endParaRPr lang="en-NZ" sz="1400" dirty="0" smtClean="0"/>
                    </a:p>
                  </a:txBody>
                  <a:tcPr>
                    <a:solidFill>
                      <a:schemeClr val="tx1">
                        <a:lumMod val="75000"/>
                      </a:schemeClr>
                    </a:solidFill>
                  </a:tcPr>
                </a:tc>
                <a:tc>
                  <a:txBody>
                    <a:bodyPr/>
                    <a:lstStyle/>
                    <a:p>
                      <a:pPr algn="ctr"/>
                      <a:r>
                        <a:rPr lang="en-NZ" sz="1400" dirty="0" smtClean="0"/>
                        <a:t>2008 Actual</a:t>
                      </a:r>
                      <a:endParaRPr lang="en-NZ" sz="1400" dirty="0"/>
                    </a:p>
                  </a:txBody>
                  <a:tcPr>
                    <a:solidFill>
                      <a:schemeClr val="tx1">
                        <a:lumMod val="75000"/>
                      </a:schemeClr>
                    </a:solidFill>
                  </a:tcPr>
                </a:tc>
                <a:tc>
                  <a:txBody>
                    <a:bodyPr/>
                    <a:lstStyle/>
                    <a:p>
                      <a:pPr algn="ctr"/>
                      <a:r>
                        <a:rPr lang="en-NZ" sz="1400" dirty="0" smtClean="0"/>
                        <a:t>2009</a:t>
                      </a:r>
                      <a:endParaRPr lang="en-NZ" sz="1400" dirty="0"/>
                    </a:p>
                  </a:txBody>
                  <a:tcPr>
                    <a:solidFill>
                      <a:schemeClr val="tx1">
                        <a:lumMod val="75000"/>
                      </a:schemeClr>
                    </a:solidFill>
                  </a:tcPr>
                </a:tc>
                <a:tc>
                  <a:txBody>
                    <a:bodyPr/>
                    <a:lstStyle/>
                    <a:p>
                      <a:pPr algn="ctr"/>
                      <a:r>
                        <a:rPr lang="en-NZ" sz="1400" dirty="0" smtClean="0"/>
                        <a:t>2010</a:t>
                      </a:r>
                      <a:endParaRPr lang="en-NZ" sz="1400" dirty="0"/>
                    </a:p>
                  </a:txBody>
                  <a:tcPr>
                    <a:solidFill>
                      <a:schemeClr val="tx1">
                        <a:lumMod val="75000"/>
                      </a:schemeClr>
                    </a:solidFill>
                  </a:tcPr>
                </a:tc>
                <a:tc>
                  <a:txBody>
                    <a:bodyPr/>
                    <a:lstStyle/>
                    <a:p>
                      <a:pPr algn="ctr"/>
                      <a:r>
                        <a:rPr lang="en-NZ" sz="1400" dirty="0" smtClean="0"/>
                        <a:t>2011</a:t>
                      </a:r>
                      <a:br>
                        <a:rPr lang="en-NZ" sz="1400" dirty="0" smtClean="0"/>
                      </a:br>
                      <a:r>
                        <a:rPr lang="en-NZ" sz="1400" dirty="0" smtClean="0"/>
                        <a:t>August</a:t>
                      </a:r>
                      <a:endParaRPr lang="en-NZ" sz="1400" dirty="0"/>
                    </a:p>
                  </a:txBody>
                  <a:tcPr>
                    <a:solidFill>
                      <a:schemeClr val="tx1">
                        <a:lumMod val="75000"/>
                      </a:schemeClr>
                    </a:solidFill>
                  </a:tcPr>
                </a:tc>
                <a:tc>
                  <a:txBody>
                    <a:bodyPr/>
                    <a:lstStyle/>
                    <a:p>
                      <a:pPr algn="ctr"/>
                      <a:r>
                        <a:rPr lang="en-NZ" sz="1400" dirty="0" smtClean="0"/>
                        <a:t>2014</a:t>
                      </a:r>
                      <a:r>
                        <a:rPr lang="en-NZ" sz="1400" baseline="0" dirty="0" smtClean="0"/>
                        <a:t> </a:t>
                      </a:r>
                      <a:r>
                        <a:rPr lang="en-NZ" sz="1400" dirty="0" smtClean="0"/>
                        <a:t>Target</a:t>
                      </a:r>
                      <a:endParaRPr lang="en-NZ" sz="1400" dirty="0"/>
                    </a:p>
                  </a:txBody>
                  <a:tcPr>
                    <a:solidFill>
                      <a:schemeClr val="tx1">
                        <a:lumMod val="75000"/>
                      </a:schemeClr>
                    </a:solidFill>
                  </a:tcPr>
                </a:tc>
              </a:tr>
              <a:tr h="455289">
                <a:tc>
                  <a:txBody>
                    <a:bodyPr/>
                    <a:lstStyle/>
                    <a:p>
                      <a:pPr marL="0" indent="0">
                        <a:buFont typeface="Arial" pitchFamily="34" charset="0"/>
                        <a:buNone/>
                      </a:pPr>
                      <a:r>
                        <a:rPr lang="en-NZ" sz="1400" baseline="0" dirty="0" smtClean="0"/>
                        <a:t>New connections</a:t>
                      </a:r>
                    </a:p>
                  </a:txBody>
                  <a:tcPr>
                    <a:solidFill>
                      <a:schemeClr val="accent1"/>
                    </a:solidFill>
                  </a:tcPr>
                </a:tc>
                <a:tc>
                  <a:txBody>
                    <a:bodyPr/>
                    <a:lstStyle/>
                    <a:p>
                      <a:pPr algn="ctr"/>
                      <a:r>
                        <a:rPr lang="en-NZ" sz="1600" dirty="0" smtClean="0"/>
                        <a:t>&lt; 5,000</a:t>
                      </a:r>
                    </a:p>
                  </a:txBody>
                  <a:tcPr>
                    <a:solidFill>
                      <a:schemeClr val="bg1">
                        <a:lumMod val="95000"/>
                      </a:schemeClr>
                    </a:solidFill>
                  </a:tcPr>
                </a:tc>
                <a:tc>
                  <a:txBody>
                    <a:bodyPr/>
                    <a:lstStyle/>
                    <a:p>
                      <a:pPr marL="0" indent="0" algn="ctr">
                        <a:buFont typeface="Arial" pitchFamily="34" charset="0"/>
                        <a:buNone/>
                      </a:pPr>
                      <a:r>
                        <a:rPr lang="en-US" sz="1600" dirty="0" smtClean="0"/>
                        <a:t>32,995 </a:t>
                      </a:r>
                      <a:endParaRPr lang="en-NZ" sz="1600" dirty="0">
                        <a:solidFill>
                          <a:srgbClr val="FF0000"/>
                        </a:solidFill>
                      </a:endParaRPr>
                    </a:p>
                  </a:txBody>
                  <a:tcPr>
                    <a:solidFill>
                      <a:schemeClr val="bg1">
                        <a:lumMod val="95000"/>
                      </a:schemeClr>
                    </a:solidFill>
                  </a:tcPr>
                </a:tc>
                <a:tc>
                  <a:txBody>
                    <a:bodyPr/>
                    <a:lstStyle/>
                    <a:p>
                      <a:pPr marL="0" indent="0" algn="ctr">
                        <a:buFont typeface="Arial" pitchFamily="34" charset="0"/>
                        <a:buNone/>
                      </a:pPr>
                      <a:r>
                        <a:rPr lang="en-US" sz="1600" dirty="0" smtClean="0"/>
                        <a:t>43,733 </a:t>
                      </a:r>
                      <a:endParaRPr lang="en-NZ" sz="1600" dirty="0">
                        <a:solidFill>
                          <a:srgbClr val="FF0000"/>
                        </a:solidFill>
                      </a:endParaRPr>
                    </a:p>
                  </a:txBody>
                  <a:tcPr>
                    <a:solidFill>
                      <a:schemeClr val="bg1">
                        <a:lumMod val="95000"/>
                      </a:schemeClr>
                    </a:solidFill>
                  </a:tcPr>
                </a:tc>
                <a:tc>
                  <a:txBody>
                    <a:bodyPr/>
                    <a:lstStyle/>
                    <a:p>
                      <a:pPr marL="0" indent="0" algn="ctr">
                        <a:buFont typeface="Arial" pitchFamily="34" charset="0"/>
                        <a:buNone/>
                      </a:pPr>
                      <a:r>
                        <a:rPr lang="en-US" sz="1600" b="1" dirty="0" smtClean="0"/>
                        <a:t>40,419 </a:t>
                      </a:r>
                      <a:endParaRPr lang="en-NZ" sz="1600" b="1" dirty="0">
                        <a:solidFill>
                          <a:srgbClr val="FF0000"/>
                        </a:solidFill>
                      </a:endParaRPr>
                    </a:p>
                  </a:txBody>
                  <a:tcPr>
                    <a:solidFill>
                      <a:schemeClr val="bg1">
                        <a:lumMod val="65000"/>
                      </a:schemeClr>
                    </a:solidFill>
                  </a:tcPr>
                </a:tc>
                <a:tc>
                  <a:txBody>
                    <a:bodyPr/>
                    <a:lstStyle/>
                    <a:p>
                      <a:pPr marL="0" indent="0" algn="ctr">
                        <a:buFont typeface="Arial" pitchFamily="34" charset="0"/>
                        <a:buNone/>
                      </a:pPr>
                      <a:r>
                        <a:rPr lang="en-NZ" sz="1600" dirty="0" smtClean="0"/>
                        <a:t>On track</a:t>
                      </a:r>
                      <a:endParaRPr lang="en-NZ" sz="1600" dirty="0"/>
                    </a:p>
                  </a:txBody>
                  <a:tcPr>
                    <a:solidFill>
                      <a:schemeClr val="bg1">
                        <a:lumMod val="95000"/>
                      </a:schemeClr>
                    </a:solidFill>
                  </a:tcPr>
                </a:tc>
              </a:tr>
              <a:tr h="455289">
                <a:tc>
                  <a:txBody>
                    <a:bodyPr/>
                    <a:lstStyle/>
                    <a:p>
                      <a:pPr marL="0" indent="0">
                        <a:buFont typeface="Arial" pitchFamily="34" charset="0"/>
                        <a:buNone/>
                      </a:pPr>
                      <a:r>
                        <a:rPr lang="en-NZ" sz="1200" dirty="0" smtClean="0"/>
                        <a:t>Households</a:t>
                      </a:r>
                      <a:r>
                        <a:rPr lang="en-NZ" sz="1200" baseline="0" dirty="0" smtClean="0"/>
                        <a:t> connected to electricity</a:t>
                      </a:r>
                    </a:p>
                  </a:txBody>
                  <a:tcPr>
                    <a:solidFill>
                      <a:schemeClr val="accent1"/>
                    </a:solidFill>
                  </a:tcPr>
                </a:tc>
                <a:tc>
                  <a:txBody>
                    <a:bodyPr/>
                    <a:lstStyle/>
                    <a:p>
                      <a:pPr algn="ctr"/>
                      <a:r>
                        <a:rPr lang="en-NZ" sz="1600" dirty="0" smtClean="0"/>
                        <a:t>110,896</a:t>
                      </a:r>
                    </a:p>
                  </a:txBody>
                  <a:tcPr>
                    <a:solidFill>
                      <a:schemeClr val="bg1">
                        <a:lumMod val="95000"/>
                      </a:schemeClr>
                    </a:solidFill>
                  </a:tcPr>
                </a:tc>
                <a:tc>
                  <a:txBody>
                    <a:bodyPr/>
                    <a:lstStyle/>
                    <a:p>
                      <a:pPr marL="0" indent="0" algn="ctr">
                        <a:buFont typeface="Arial" pitchFamily="34" charset="0"/>
                        <a:buNone/>
                      </a:pPr>
                      <a:r>
                        <a:rPr lang="en-US" sz="1600" dirty="0" smtClean="0"/>
                        <a:t>143,891 </a:t>
                      </a:r>
                      <a:endParaRPr lang="en-NZ" sz="1600" dirty="0">
                        <a:solidFill>
                          <a:srgbClr val="FF0000"/>
                        </a:solidFill>
                      </a:endParaRPr>
                    </a:p>
                  </a:txBody>
                  <a:tcPr>
                    <a:solidFill>
                      <a:schemeClr val="bg1">
                        <a:lumMod val="95000"/>
                      </a:schemeClr>
                    </a:solidFill>
                  </a:tcPr>
                </a:tc>
                <a:tc>
                  <a:txBody>
                    <a:bodyPr/>
                    <a:lstStyle/>
                    <a:p>
                      <a:pPr marL="0" indent="0" algn="ctr">
                        <a:buFont typeface="Arial" pitchFamily="34" charset="0"/>
                        <a:buNone/>
                      </a:pPr>
                      <a:r>
                        <a:rPr lang="en-US" sz="1600" dirty="0" smtClean="0"/>
                        <a:t>187,624 </a:t>
                      </a:r>
                      <a:endParaRPr lang="en-NZ" sz="1600" dirty="0">
                        <a:solidFill>
                          <a:srgbClr val="FF0000"/>
                        </a:solidFill>
                      </a:endParaRPr>
                    </a:p>
                  </a:txBody>
                  <a:tcPr>
                    <a:solidFill>
                      <a:schemeClr val="bg1">
                        <a:lumMod val="95000"/>
                      </a:schemeClr>
                    </a:solidFill>
                  </a:tcPr>
                </a:tc>
                <a:tc>
                  <a:txBody>
                    <a:bodyPr/>
                    <a:lstStyle/>
                    <a:p>
                      <a:pPr marL="0" indent="0" algn="ctr">
                        <a:buFont typeface="Arial" pitchFamily="34" charset="0"/>
                        <a:buNone/>
                      </a:pPr>
                      <a:r>
                        <a:rPr lang="en-US" sz="1600" b="1" dirty="0" smtClean="0"/>
                        <a:t>228,043</a:t>
                      </a:r>
                      <a:endParaRPr lang="en-NZ" sz="1600" b="1" dirty="0">
                        <a:solidFill>
                          <a:srgbClr val="FF0000"/>
                        </a:solidFill>
                      </a:endParaRPr>
                    </a:p>
                  </a:txBody>
                  <a:tcPr>
                    <a:solidFill>
                      <a:schemeClr val="bg1">
                        <a:lumMod val="65000"/>
                      </a:schemeClr>
                    </a:solidFill>
                  </a:tcPr>
                </a:tc>
                <a:tc>
                  <a:txBody>
                    <a:bodyPr/>
                    <a:lstStyle/>
                    <a:p>
                      <a:pPr marL="0" indent="0" algn="ctr">
                        <a:buFont typeface="Arial" pitchFamily="34" charset="0"/>
                        <a:buNone/>
                      </a:pPr>
                      <a:r>
                        <a:rPr lang="en-NZ" sz="1600" dirty="0" smtClean="0"/>
                        <a:t>350,000</a:t>
                      </a:r>
                      <a:endParaRPr lang="en-NZ" sz="1600" dirty="0"/>
                    </a:p>
                  </a:txBody>
                  <a:tcPr>
                    <a:solidFill>
                      <a:schemeClr val="bg1">
                        <a:lumMod val="95000"/>
                      </a:schemeClr>
                    </a:solidFill>
                  </a:tcPr>
                </a:tc>
              </a:tr>
            </a:tbl>
          </a:graphicData>
        </a:graphic>
      </p:graphicFrame>
      <p:sp>
        <p:nvSpPr>
          <p:cNvPr id="22" name="Rectangle 21"/>
          <p:cNvSpPr/>
          <p:nvPr/>
        </p:nvSpPr>
        <p:spPr>
          <a:xfrm>
            <a:off x="3551637" y="1717061"/>
            <a:ext cx="6007999" cy="387798"/>
          </a:xfrm>
          <a:prstGeom prst="rect">
            <a:avLst/>
          </a:prstGeom>
        </p:spPr>
        <p:txBody>
          <a:bodyPr wrap="square">
            <a:spAutoFit/>
          </a:bodyPr>
          <a:lstStyle/>
          <a:p>
            <a:pPr marL="765810" lvl="1" indent="-285750">
              <a:lnSpc>
                <a:spcPct val="80000"/>
              </a:lnSpc>
              <a:buSzPct val="76000"/>
              <a:buFont typeface="Wingdings" panose="05000000000000000000" pitchFamily="2" charset="2"/>
              <a:buChar char="ü"/>
            </a:pPr>
            <a:r>
              <a:rPr lang="en-NZ" sz="2400" b="1" dirty="0" smtClean="0">
                <a:solidFill>
                  <a:schemeClr val="accent5"/>
                </a:solidFill>
              </a:rPr>
              <a:t>On track</a:t>
            </a:r>
            <a:r>
              <a:rPr lang="en-NZ" dirty="0" smtClean="0"/>
              <a:t> to achieve electrification targets:</a:t>
            </a:r>
            <a:endParaRPr lang="en-NZ" dirty="0"/>
          </a:p>
        </p:txBody>
      </p:sp>
      <p:pic>
        <p:nvPicPr>
          <p:cNvPr id="17" name="Picture 16"/>
          <p:cNvPicPr/>
          <p:nvPr/>
        </p:nvPicPr>
        <p:blipFill>
          <a:blip r:embed="rId2">
            <a:extLst>
              <a:ext uri="{28A0092B-C50C-407E-A947-70E740481C1C}">
                <a14:useLocalDpi xmlns:a14="http://schemas.microsoft.com/office/drawing/2010/main" val="0"/>
              </a:ext>
            </a:extLst>
          </a:blip>
          <a:srcRect/>
          <a:stretch>
            <a:fillRect/>
          </a:stretch>
        </p:blipFill>
        <p:spPr bwMode="auto">
          <a:xfrm>
            <a:off x="384488" y="1683384"/>
            <a:ext cx="3218526" cy="1919625"/>
          </a:xfrm>
          <a:prstGeom prst="rect">
            <a:avLst/>
          </a:prstGeom>
          <a:noFill/>
          <a:ln>
            <a:noFill/>
          </a:ln>
        </p:spPr>
      </p:pic>
    </p:spTree>
    <p:extLst>
      <p:ext uri="{BB962C8B-B14F-4D97-AF65-F5344CB8AC3E}">
        <p14:creationId xmlns:p14="http://schemas.microsoft.com/office/powerpoint/2010/main" val="31945080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2923" y="201614"/>
            <a:ext cx="8915400" cy="485775"/>
          </a:xfrm>
        </p:spPr>
        <p:txBody>
          <a:bodyPr/>
          <a:lstStyle/>
          <a:p>
            <a:r>
              <a:rPr lang="en-US" sz="2600" dirty="0">
                <a:effectLst>
                  <a:outerShdw blurRad="38100" dist="38100" dir="2700000" algn="tl">
                    <a:srgbClr val="000000">
                      <a:alpha val="43137"/>
                    </a:srgbClr>
                  </a:outerShdw>
                </a:effectLst>
              </a:rPr>
              <a:t>T</a:t>
            </a:r>
            <a:r>
              <a:rPr lang="en-US" sz="2600" dirty="0" smtClean="0">
                <a:effectLst>
                  <a:outerShdw blurRad="38100" dist="38100" dir="2700000" algn="tl">
                    <a:srgbClr val="000000">
                      <a:alpha val="43137"/>
                    </a:srgbClr>
                  </a:outerShdw>
                </a:effectLst>
              </a:rPr>
              <a:t>he flow of funds is currently fragmented, increasing costs of national electrification…</a:t>
            </a:r>
            <a:endParaRPr lang="en-US" sz="2600"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6"/>
          </p:nvPr>
        </p:nvSpPr>
        <p:spPr>
          <a:xfrm>
            <a:off x="3926354" y="6533508"/>
            <a:ext cx="2311400" cy="365125"/>
          </a:xfrm>
        </p:spPr>
        <p:txBody>
          <a:bodyPr/>
          <a:lstStyle/>
          <a:p>
            <a:fld id="{5E74316C-E23F-428A-8567-06E5DA18F3DA}" type="slidenum">
              <a:rPr lang="en-NZ" smtClean="0"/>
              <a:pPr/>
              <a:t>4</a:t>
            </a:fld>
            <a:endParaRPr lang="en-NZ" dirty="0"/>
          </a:p>
        </p:txBody>
      </p:sp>
      <p:cxnSp>
        <p:nvCxnSpPr>
          <p:cNvPr id="136" name="Straight Arrow Connector 135"/>
          <p:cNvCxnSpPr/>
          <p:nvPr/>
        </p:nvCxnSpPr>
        <p:spPr>
          <a:xfrm flipV="1">
            <a:off x="7815293" y="1629854"/>
            <a:ext cx="0" cy="4597720"/>
          </a:xfrm>
          <a:prstGeom prst="straightConnector1">
            <a:avLst/>
          </a:prstGeom>
          <a:noFill/>
          <a:ln w="9525" cap="flat" cmpd="sng" algn="ctr">
            <a:solidFill>
              <a:schemeClr val="accent2">
                <a:lumMod val="75000"/>
              </a:schemeClr>
            </a:solidFill>
            <a:prstDash val="solid"/>
            <a:headEnd type="none" w="med" len="med"/>
            <a:tailEnd type="none" w="med" len="med"/>
          </a:ln>
          <a:effectLst/>
        </p:spPr>
      </p:cxnSp>
      <p:grpSp>
        <p:nvGrpSpPr>
          <p:cNvPr id="2" name="Group 1"/>
          <p:cNvGrpSpPr/>
          <p:nvPr/>
        </p:nvGrpSpPr>
        <p:grpSpPr>
          <a:xfrm>
            <a:off x="1776149" y="1179048"/>
            <a:ext cx="6039145" cy="5413524"/>
            <a:chOff x="75905" y="1151499"/>
            <a:chExt cx="5006734" cy="5413524"/>
          </a:xfrm>
        </p:grpSpPr>
        <p:sp>
          <p:nvSpPr>
            <p:cNvPr id="6" name="Rectangle 5"/>
            <p:cNvSpPr/>
            <p:nvPr/>
          </p:nvSpPr>
          <p:spPr>
            <a:xfrm>
              <a:off x="75905" y="1151499"/>
              <a:ext cx="5006733" cy="3462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cs typeface="Arial" pitchFamily="34" charset="0"/>
                </a:rPr>
                <a:t>Existing Flow of Funds</a:t>
              </a:r>
              <a:endParaRPr lang="en-US" sz="2400" b="1" dirty="0">
                <a:solidFill>
                  <a:schemeClr val="tx2"/>
                </a:solidFill>
                <a:cs typeface="Arial" pitchFamily="34" charset="0"/>
              </a:endParaRPr>
            </a:p>
          </p:txBody>
        </p:sp>
        <p:cxnSp>
          <p:nvCxnSpPr>
            <p:cNvPr id="41" name="Straight Arrow Connector 40"/>
            <p:cNvCxnSpPr/>
            <p:nvPr/>
          </p:nvCxnSpPr>
          <p:spPr>
            <a:xfrm flipH="1">
              <a:off x="2039637" y="6207440"/>
              <a:ext cx="1067291" cy="0"/>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sp>
          <p:nvSpPr>
            <p:cNvPr id="43" name="Rounded Rectangle 42"/>
            <p:cNvSpPr/>
            <p:nvPr/>
          </p:nvSpPr>
          <p:spPr>
            <a:xfrm>
              <a:off x="1624162" y="4438591"/>
              <a:ext cx="1020704" cy="599463"/>
            </a:xfrm>
            <a:prstGeom prst="roundRect">
              <a:avLst/>
            </a:prstGeom>
            <a:solidFill>
              <a:schemeClr val="bg1">
                <a:lumMod val="50000"/>
              </a:schemeClr>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solidFill>
                    <a:prstClr val="white"/>
                  </a:solidFill>
                  <a:effectLst/>
                  <a:uLnTx/>
                  <a:uFillTx/>
                  <a:latin typeface="Calibri"/>
                </a:rPr>
                <a:t>Mini-grid operators</a:t>
              </a:r>
            </a:p>
          </p:txBody>
        </p:sp>
        <p:cxnSp>
          <p:nvCxnSpPr>
            <p:cNvPr id="45" name="Elbow Connector 44"/>
            <p:cNvCxnSpPr/>
            <p:nvPr/>
          </p:nvCxnSpPr>
          <p:spPr>
            <a:xfrm rot="5400000">
              <a:off x="3785176" y="2520231"/>
              <a:ext cx="833058" cy="425699"/>
            </a:xfrm>
            <a:prstGeom prst="bentConnector3">
              <a:avLst>
                <a:gd name="adj1" fmla="val 50000"/>
              </a:avLst>
            </a:prstGeom>
            <a:noFill/>
            <a:ln w="12700" cap="flat" cmpd="sng" algn="ctr">
              <a:solidFill>
                <a:schemeClr val="accent2">
                  <a:lumMod val="75000"/>
                </a:schemeClr>
              </a:solidFill>
              <a:prstDash val="solid"/>
              <a:headEnd type="none" w="med" len="med"/>
              <a:tailEnd type="triangle" w="med" len="med"/>
            </a:ln>
            <a:effectLst/>
          </p:spPr>
        </p:cxnSp>
        <p:cxnSp>
          <p:nvCxnSpPr>
            <p:cNvPr id="46" name="Elbow Connector 45"/>
            <p:cNvCxnSpPr/>
            <p:nvPr/>
          </p:nvCxnSpPr>
          <p:spPr>
            <a:xfrm rot="5400000">
              <a:off x="2477560" y="2448401"/>
              <a:ext cx="2373930" cy="2043551"/>
            </a:xfrm>
            <a:prstGeom prst="bentConnector3">
              <a:avLst>
                <a:gd name="adj1" fmla="val 102160"/>
              </a:avLst>
            </a:prstGeom>
            <a:noFill/>
            <a:ln w="12700" cap="flat" cmpd="sng" algn="ctr">
              <a:solidFill>
                <a:schemeClr val="accent2">
                  <a:lumMod val="75000"/>
                </a:schemeClr>
              </a:solidFill>
              <a:prstDash val="solid"/>
              <a:headEnd type="none" w="med" len="med"/>
              <a:tailEnd type="none" w="med" len="med"/>
            </a:ln>
            <a:effectLst/>
          </p:spPr>
        </p:cxnSp>
        <p:cxnSp>
          <p:nvCxnSpPr>
            <p:cNvPr id="48" name="Straight Arrow Connector 47"/>
            <p:cNvCxnSpPr/>
            <p:nvPr/>
          </p:nvCxnSpPr>
          <p:spPr>
            <a:xfrm>
              <a:off x="1137451" y="3690669"/>
              <a:ext cx="427731" cy="0"/>
            </a:xfrm>
            <a:prstGeom prst="straightConnector1">
              <a:avLst/>
            </a:prstGeom>
            <a:noFill/>
            <a:ln w="12700" cap="flat" cmpd="sng" algn="ctr">
              <a:solidFill>
                <a:schemeClr val="accent2">
                  <a:lumMod val="75000"/>
                </a:schemeClr>
              </a:solidFill>
              <a:prstDash val="solid"/>
              <a:headEnd type="none" w="med" len="med"/>
              <a:tailEnd type="triangle" w="med" len="med"/>
            </a:ln>
            <a:effectLst/>
          </p:spPr>
        </p:cxnSp>
        <p:sp>
          <p:nvSpPr>
            <p:cNvPr id="49" name="Rounded Rectangle 48"/>
            <p:cNvSpPr/>
            <p:nvPr/>
          </p:nvSpPr>
          <p:spPr>
            <a:xfrm>
              <a:off x="2950647" y="1763159"/>
              <a:ext cx="846653" cy="553392"/>
            </a:xfrm>
            <a:prstGeom prst="roundRect">
              <a:avLst/>
            </a:prstGeom>
            <a:solidFill>
              <a:schemeClr val="tx1">
                <a:lumMod val="75000"/>
              </a:schemeClr>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solidFill>
                    <a:prstClr val="white"/>
                  </a:solidFill>
                  <a:effectLst/>
                  <a:uLnTx/>
                  <a:uFillTx/>
                  <a:latin typeface="Calibri"/>
                </a:rPr>
                <a:t>Union Budget</a:t>
              </a:r>
              <a:endParaRPr kumimoji="0" lang="en-US" b="1" i="0" u="none" strike="noStrike" kern="1200" cap="none" spc="0" normalizeH="0" baseline="0" noProof="0" dirty="0">
                <a:ln>
                  <a:noFill/>
                </a:ln>
                <a:solidFill>
                  <a:prstClr val="white"/>
                </a:solidFill>
                <a:effectLst/>
                <a:uLnTx/>
                <a:uFillTx/>
                <a:latin typeface="Calibri"/>
              </a:endParaRPr>
            </a:p>
          </p:txBody>
        </p:sp>
        <p:cxnSp>
          <p:nvCxnSpPr>
            <p:cNvPr id="50" name="Straight Arrow Connector 49"/>
            <p:cNvCxnSpPr/>
            <p:nvPr/>
          </p:nvCxnSpPr>
          <p:spPr>
            <a:xfrm>
              <a:off x="3806371" y="3788692"/>
              <a:ext cx="0" cy="1206344"/>
            </a:xfrm>
            <a:prstGeom prst="straightConnector1">
              <a:avLst/>
            </a:prstGeom>
            <a:noFill/>
            <a:ln w="12700" cap="flat" cmpd="sng" algn="ctr">
              <a:solidFill>
                <a:schemeClr val="accent2">
                  <a:lumMod val="75000"/>
                </a:schemeClr>
              </a:solidFill>
              <a:prstDash val="solid"/>
              <a:headEnd type="none" w="med" len="med"/>
              <a:tailEnd type="triangle" w="med" len="med"/>
            </a:ln>
            <a:effectLst/>
          </p:spPr>
        </p:cxnSp>
        <p:cxnSp>
          <p:nvCxnSpPr>
            <p:cNvPr id="53" name="Straight Arrow Connector 52"/>
            <p:cNvCxnSpPr/>
            <p:nvPr/>
          </p:nvCxnSpPr>
          <p:spPr>
            <a:xfrm flipH="1" flipV="1">
              <a:off x="2595248" y="2819791"/>
              <a:ext cx="365484" cy="491429"/>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cxnSp>
          <p:nvCxnSpPr>
            <p:cNvPr id="56" name="Straight Arrow Connector 55"/>
            <p:cNvCxnSpPr/>
            <p:nvPr/>
          </p:nvCxnSpPr>
          <p:spPr>
            <a:xfrm flipH="1">
              <a:off x="4487672" y="5248894"/>
              <a:ext cx="325168" cy="0"/>
            </a:xfrm>
            <a:prstGeom prst="straightConnector1">
              <a:avLst/>
            </a:prstGeom>
            <a:noFill/>
            <a:ln w="12700" cap="flat" cmpd="sng" algn="ctr">
              <a:solidFill>
                <a:schemeClr val="accent2">
                  <a:lumMod val="75000"/>
                </a:schemeClr>
              </a:solidFill>
              <a:prstDash val="solid"/>
              <a:headEnd type="none" w="med" len="med"/>
              <a:tailEnd type="triangle" w="med" len="med"/>
            </a:ln>
            <a:effectLst/>
          </p:spPr>
        </p:cxnSp>
        <p:sp>
          <p:nvSpPr>
            <p:cNvPr id="57" name="Rounded Rectangle 56"/>
            <p:cNvSpPr/>
            <p:nvPr/>
          </p:nvSpPr>
          <p:spPr>
            <a:xfrm>
              <a:off x="2970833" y="3156969"/>
              <a:ext cx="1611269" cy="631723"/>
            </a:xfrm>
            <a:prstGeom prst="roundRect">
              <a:avLst/>
            </a:prstGeom>
            <a:solidFill>
              <a:schemeClr val="bg2">
                <a:lumMod val="25000"/>
              </a:schemeClr>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smtClean="0">
                  <a:solidFill>
                    <a:prstClr val="white"/>
                  </a:solidFill>
                  <a:latin typeface="Calibri"/>
                </a:rPr>
                <a:t>MOEP</a:t>
              </a:r>
              <a:endParaRPr kumimoji="0" lang="en-US" b="1" i="0" u="none" strike="noStrike" kern="1200" cap="none" spc="0" normalizeH="0" baseline="0" noProof="0" dirty="0">
                <a:ln>
                  <a:noFill/>
                </a:ln>
                <a:solidFill>
                  <a:prstClr val="white"/>
                </a:solidFill>
                <a:effectLst/>
                <a:uLnTx/>
                <a:uFillTx/>
                <a:latin typeface="Calibri"/>
              </a:endParaRPr>
            </a:p>
          </p:txBody>
        </p:sp>
        <p:sp>
          <p:nvSpPr>
            <p:cNvPr id="60" name="Rounded Rectangle 59"/>
            <p:cNvSpPr/>
            <p:nvPr/>
          </p:nvSpPr>
          <p:spPr>
            <a:xfrm>
              <a:off x="3106928" y="5867646"/>
              <a:ext cx="1380744" cy="679588"/>
            </a:xfrm>
            <a:prstGeom prst="roundRect">
              <a:avLst/>
            </a:prstGeom>
            <a:solidFill>
              <a:schemeClr val="bg2">
                <a:lumMod val="25000"/>
              </a:schemeClr>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smtClean="0">
                  <a:solidFill>
                    <a:prstClr val="white"/>
                  </a:solidFill>
                  <a:effectLst>
                    <a:outerShdw blurRad="38100" dist="38100" dir="2700000" algn="tl">
                      <a:srgbClr val="000000">
                        <a:alpha val="43137"/>
                      </a:srgbClr>
                    </a:outerShdw>
                  </a:effectLst>
                  <a:latin typeface="Calibri"/>
                </a:rPr>
                <a:t>DRD/MOI</a:t>
              </a:r>
              <a:endParaRPr kumimoji="0" lang="en-US"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ndParaRPr>
            </a:p>
          </p:txBody>
        </p:sp>
        <p:cxnSp>
          <p:nvCxnSpPr>
            <p:cNvPr id="63" name="Straight Arrow Connector 62"/>
            <p:cNvCxnSpPr/>
            <p:nvPr/>
          </p:nvCxnSpPr>
          <p:spPr>
            <a:xfrm>
              <a:off x="4812839" y="2299144"/>
              <a:ext cx="0" cy="2949750"/>
            </a:xfrm>
            <a:prstGeom prst="straightConnector1">
              <a:avLst/>
            </a:prstGeom>
            <a:noFill/>
            <a:ln w="12700" cap="flat" cmpd="sng" algn="ctr">
              <a:solidFill>
                <a:schemeClr val="accent2">
                  <a:lumMod val="75000"/>
                </a:schemeClr>
              </a:solidFill>
              <a:prstDash val="solid"/>
              <a:headEnd type="none" w="med" len="med"/>
              <a:tailEnd type="none" w="med" len="med"/>
            </a:ln>
            <a:effectLst/>
          </p:spPr>
        </p:cxnSp>
        <p:sp>
          <p:nvSpPr>
            <p:cNvPr id="64" name="Rounded Rectangle 63"/>
            <p:cNvSpPr/>
            <p:nvPr/>
          </p:nvSpPr>
          <p:spPr>
            <a:xfrm>
              <a:off x="1574544" y="3446381"/>
              <a:ext cx="1020704" cy="652420"/>
            </a:xfrm>
            <a:prstGeom prst="roundRect">
              <a:avLst/>
            </a:prstGeom>
            <a:solidFill>
              <a:srgbClr val="1F497D">
                <a:lumMod val="40000"/>
                <a:lumOff val="60000"/>
              </a:srgbClr>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solidFill>
                    <a:prstClr val="white"/>
                  </a:solidFill>
                  <a:effectLst/>
                  <a:uLnTx/>
                  <a:uFillTx/>
                  <a:latin typeface="Calibri"/>
                </a:rPr>
                <a:t>YESB</a:t>
              </a:r>
              <a:endParaRPr kumimoji="0" lang="en-US" b="1" i="0" u="none" strike="noStrike" kern="1200" cap="none" spc="0" normalizeH="0" baseline="0" noProof="0" dirty="0">
                <a:ln>
                  <a:noFill/>
                </a:ln>
                <a:solidFill>
                  <a:prstClr val="white"/>
                </a:solidFill>
                <a:effectLst/>
                <a:uLnTx/>
                <a:uFillTx/>
                <a:latin typeface="Calibri"/>
              </a:endParaRPr>
            </a:p>
          </p:txBody>
        </p:sp>
        <p:cxnSp>
          <p:nvCxnSpPr>
            <p:cNvPr id="65" name="Straight Arrow Connector 64"/>
            <p:cNvCxnSpPr/>
            <p:nvPr/>
          </p:nvCxnSpPr>
          <p:spPr>
            <a:xfrm flipH="1" flipV="1">
              <a:off x="4963885" y="2018517"/>
              <a:ext cx="1" cy="4046760"/>
            </a:xfrm>
            <a:prstGeom prst="straightConnector1">
              <a:avLst/>
            </a:prstGeom>
            <a:noFill/>
            <a:ln w="9525" cap="flat" cmpd="sng" algn="ctr">
              <a:solidFill>
                <a:schemeClr val="accent2">
                  <a:lumMod val="75000"/>
                </a:schemeClr>
              </a:solidFill>
              <a:prstDash val="solid"/>
              <a:headEnd type="none" w="med" len="med"/>
              <a:tailEnd type="none" w="med" len="med"/>
            </a:ln>
            <a:effectLst/>
          </p:spPr>
        </p:cxnSp>
        <p:sp>
          <p:nvSpPr>
            <p:cNvPr id="66" name="Rounded Rectangle 65"/>
            <p:cNvSpPr/>
            <p:nvPr/>
          </p:nvSpPr>
          <p:spPr>
            <a:xfrm>
              <a:off x="3106928" y="4995036"/>
              <a:ext cx="1380744" cy="621728"/>
            </a:xfrm>
            <a:prstGeom prst="roundRect">
              <a:avLst/>
            </a:prstGeom>
            <a:solidFill>
              <a:sysClr val="window" lastClr="FFFFFF">
                <a:lumMod val="85000"/>
              </a:sysClr>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solidFill>
                    <a:prstClr val="black"/>
                  </a:solidFill>
                  <a:effectLst/>
                  <a:uLnTx/>
                  <a:uFillTx/>
                  <a:latin typeface="Calibri"/>
                </a:rPr>
                <a:t>Private IPPs</a:t>
              </a:r>
              <a:endParaRPr kumimoji="0" lang="en-US" b="1" i="0" u="none" strike="noStrike" kern="1200" cap="none" spc="0" normalizeH="0" baseline="0" noProof="0" dirty="0">
                <a:ln>
                  <a:noFill/>
                </a:ln>
                <a:solidFill>
                  <a:prstClr val="black"/>
                </a:solidFill>
                <a:effectLst/>
                <a:uLnTx/>
                <a:uFillTx/>
                <a:latin typeface="Calibri"/>
              </a:endParaRPr>
            </a:p>
          </p:txBody>
        </p:sp>
        <p:sp>
          <p:nvSpPr>
            <p:cNvPr id="69" name="Rounded Rectangle 68"/>
            <p:cNvSpPr/>
            <p:nvPr/>
          </p:nvSpPr>
          <p:spPr>
            <a:xfrm>
              <a:off x="1574544" y="2489971"/>
              <a:ext cx="1020704" cy="659640"/>
            </a:xfrm>
            <a:prstGeom prst="roundRect">
              <a:avLst/>
            </a:prstGeom>
            <a:solidFill>
              <a:srgbClr val="1F497D">
                <a:lumMod val="40000"/>
                <a:lumOff val="60000"/>
              </a:srgbClr>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solidFill>
                    <a:prstClr val="white"/>
                  </a:solidFill>
                  <a:effectLst/>
                  <a:uLnTx/>
                  <a:uFillTx/>
                  <a:latin typeface="Calibri"/>
                </a:rPr>
                <a:t>ESE</a:t>
              </a:r>
            </a:p>
          </p:txBody>
        </p:sp>
        <p:cxnSp>
          <p:nvCxnSpPr>
            <p:cNvPr id="70" name="Elbow Connector 69"/>
            <p:cNvCxnSpPr/>
            <p:nvPr/>
          </p:nvCxnSpPr>
          <p:spPr>
            <a:xfrm rot="16200000" flipH="1">
              <a:off x="3042856" y="2529786"/>
              <a:ext cx="819787" cy="419863"/>
            </a:xfrm>
            <a:prstGeom prst="bentConnector3">
              <a:avLst>
                <a:gd name="adj1" fmla="val 50000"/>
              </a:avLst>
            </a:prstGeom>
            <a:noFill/>
            <a:ln w="9525" cap="flat" cmpd="sng" algn="ctr">
              <a:solidFill>
                <a:schemeClr val="accent2">
                  <a:lumMod val="75000"/>
                </a:schemeClr>
              </a:solidFill>
              <a:prstDash val="solid"/>
              <a:headEnd type="none" w="med" len="med"/>
              <a:tailEnd type="triangle" w="med" len="med"/>
            </a:ln>
            <a:effectLst/>
          </p:spPr>
        </p:cxnSp>
        <p:sp>
          <p:nvSpPr>
            <p:cNvPr id="74" name="Rounded Rectangle 73"/>
            <p:cNvSpPr/>
            <p:nvPr/>
          </p:nvSpPr>
          <p:spPr>
            <a:xfrm>
              <a:off x="733105" y="5850765"/>
              <a:ext cx="1306532" cy="714258"/>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2"/>
                  </a:solidFill>
                </a:rPr>
                <a:t>SHS Customers</a:t>
              </a:r>
              <a:endParaRPr lang="en-US" b="1" dirty="0">
                <a:solidFill>
                  <a:schemeClr val="tx2"/>
                </a:solidFill>
              </a:endParaRPr>
            </a:p>
          </p:txBody>
        </p:sp>
        <p:cxnSp>
          <p:nvCxnSpPr>
            <p:cNvPr id="101" name="Straight Arrow Connector 100"/>
            <p:cNvCxnSpPr/>
            <p:nvPr/>
          </p:nvCxnSpPr>
          <p:spPr>
            <a:xfrm flipH="1">
              <a:off x="2595248" y="3586348"/>
              <a:ext cx="365483" cy="329616"/>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cxnSp>
          <p:nvCxnSpPr>
            <p:cNvPr id="111" name="Straight Arrow Connector 110"/>
            <p:cNvCxnSpPr/>
            <p:nvPr/>
          </p:nvCxnSpPr>
          <p:spPr>
            <a:xfrm flipV="1">
              <a:off x="1137451" y="2819791"/>
              <a:ext cx="437093" cy="766557"/>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cxnSp>
          <p:nvCxnSpPr>
            <p:cNvPr id="115" name="Straight Arrow Connector 114"/>
            <p:cNvCxnSpPr/>
            <p:nvPr/>
          </p:nvCxnSpPr>
          <p:spPr>
            <a:xfrm>
              <a:off x="1163156" y="3903319"/>
              <a:ext cx="437093" cy="722953"/>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cxnSp>
          <p:nvCxnSpPr>
            <p:cNvPr id="123" name="Straight Arrow Connector 122"/>
            <p:cNvCxnSpPr/>
            <p:nvPr/>
          </p:nvCxnSpPr>
          <p:spPr>
            <a:xfrm flipH="1">
              <a:off x="4477490" y="6053402"/>
              <a:ext cx="486396" cy="0"/>
            </a:xfrm>
            <a:prstGeom prst="straightConnector1">
              <a:avLst/>
            </a:prstGeom>
            <a:noFill/>
            <a:ln w="12700" cap="flat" cmpd="sng" algn="ctr">
              <a:solidFill>
                <a:schemeClr val="accent2">
                  <a:lumMod val="75000"/>
                </a:schemeClr>
              </a:solidFill>
              <a:prstDash val="solid"/>
              <a:headEnd type="none" w="med" len="med"/>
              <a:tailEnd type="triangle" w="med" len="med"/>
            </a:ln>
            <a:effectLst/>
          </p:spPr>
        </p:cxnSp>
        <p:cxnSp>
          <p:nvCxnSpPr>
            <p:cNvPr id="124" name="Straight Arrow Connector 123"/>
            <p:cNvCxnSpPr/>
            <p:nvPr/>
          </p:nvCxnSpPr>
          <p:spPr>
            <a:xfrm flipH="1">
              <a:off x="4477489" y="6207440"/>
              <a:ext cx="605150" cy="0"/>
            </a:xfrm>
            <a:prstGeom prst="straightConnector1">
              <a:avLst/>
            </a:prstGeom>
            <a:noFill/>
            <a:ln w="12700" cap="flat" cmpd="sng" algn="ctr">
              <a:solidFill>
                <a:schemeClr val="accent2">
                  <a:lumMod val="75000"/>
                </a:schemeClr>
              </a:solidFill>
              <a:prstDash val="solid"/>
              <a:headEnd type="none" w="med" len="med"/>
              <a:tailEnd type="triangle" w="med" len="med"/>
            </a:ln>
            <a:effectLst/>
          </p:spPr>
        </p:cxnSp>
        <p:cxnSp>
          <p:nvCxnSpPr>
            <p:cNvPr id="138" name="Straight Arrow Connector 137"/>
            <p:cNvCxnSpPr/>
            <p:nvPr/>
          </p:nvCxnSpPr>
          <p:spPr>
            <a:xfrm flipH="1">
              <a:off x="3457621" y="1629854"/>
              <a:ext cx="1625018" cy="0"/>
            </a:xfrm>
            <a:prstGeom prst="straightConnector1">
              <a:avLst/>
            </a:prstGeom>
            <a:noFill/>
            <a:ln w="12700" cap="flat" cmpd="sng" algn="ctr">
              <a:solidFill>
                <a:schemeClr val="accent2">
                  <a:lumMod val="75000"/>
                </a:schemeClr>
              </a:solidFill>
              <a:prstDash val="solid"/>
              <a:headEnd type="none" w="med" len="med"/>
              <a:tailEnd type="none" w="med" len="med"/>
            </a:ln>
            <a:effectLst/>
          </p:spPr>
        </p:cxnSp>
        <p:cxnSp>
          <p:nvCxnSpPr>
            <p:cNvPr id="143" name="Straight Arrow Connector 142"/>
            <p:cNvCxnSpPr/>
            <p:nvPr/>
          </p:nvCxnSpPr>
          <p:spPr>
            <a:xfrm flipH="1" flipV="1">
              <a:off x="4838393" y="2016250"/>
              <a:ext cx="126111" cy="1979"/>
            </a:xfrm>
            <a:prstGeom prst="straightConnector1">
              <a:avLst/>
            </a:prstGeom>
            <a:noFill/>
            <a:ln w="12700" cap="flat" cmpd="sng" algn="ctr">
              <a:solidFill>
                <a:schemeClr val="accent2">
                  <a:lumMod val="75000"/>
                </a:schemeClr>
              </a:solidFill>
              <a:prstDash val="solid"/>
              <a:headEnd type="none" w="med" len="med"/>
              <a:tailEnd type="none" w="med" len="med"/>
            </a:ln>
            <a:effectLst/>
          </p:spPr>
        </p:cxnSp>
        <p:cxnSp>
          <p:nvCxnSpPr>
            <p:cNvPr id="147" name="Straight Arrow Connector 146"/>
            <p:cNvCxnSpPr/>
            <p:nvPr/>
          </p:nvCxnSpPr>
          <p:spPr>
            <a:xfrm>
              <a:off x="3457621" y="1629854"/>
              <a:ext cx="0" cy="133305"/>
            </a:xfrm>
            <a:prstGeom prst="straightConnector1">
              <a:avLst/>
            </a:prstGeom>
            <a:noFill/>
            <a:ln w="12700" cap="flat" cmpd="sng" algn="ctr">
              <a:solidFill>
                <a:schemeClr val="accent2">
                  <a:lumMod val="75000"/>
                </a:schemeClr>
              </a:solidFill>
              <a:prstDash val="solid"/>
              <a:headEnd type="none" w="med" len="med"/>
              <a:tailEnd type="none" w="med" len="med"/>
            </a:ln>
            <a:effectLst/>
          </p:spPr>
        </p:cxnSp>
        <p:cxnSp>
          <p:nvCxnSpPr>
            <p:cNvPr id="152" name="Straight Arrow Connector 151"/>
            <p:cNvCxnSpPr/>
            <p:nvPr/>
          </p:nvCxnSpPr>
          <p:spPr>
            <a:xfrm flipH="1">
              <a:off x="2626780" y="4708132"/>
              <a:ext cx="325168" cy="0"/>
            </a:xfrm>
            <a:prstGeom prst="straightConnector1">
              <a:avLst/>
            </a:prstGeom>
            <a:noFill/>
            <a:ln w="12700" cap="flat" cmpd="sng" algn="ctr">
              <a:solidFill>
                <a:schemeClr val="accent2">
                  <a:lumMod val="75000"/>
                </a:schemeClr>
              </a:solidFill>
              <a:prstDash val="solid"/>
              <a:headEnd type="none" w="med" len="med"/>
              <a:tailEnd type="triangle" w="med" len="med"/>
            </a:ln>
            <a:effectLst/>
          </p:spPr>
        </p:cxnSp>
        <p:sp>
          <p:nvSpPr>
            <p:cNvPr id="44" name="Rounded Rectangle 43"/>
            <p:cNvSpPr/>
            <p:nvPr/>
          </p:nvSpPr>
          <p:spPr>
            <a:xfrm>
              <a:off x="107438" y="3337799"/>
              <a:ext cx="1061545" cy="732385"/>
            </a:xfrm>
            <a:prstGeom prst="roundRect">
              <a:avLst/>
            </a:prstGeom>
            <a:solidFill>
              <a:srgbClr val="F79646"/>
            </a:solidFill>
            <a:ln w="9525" cap="flat" cmpd="sng" algn="ctr">
              <a:solidFill>
                <a:srgbClr val="F79646"/>
              </a:solid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white"/>
                  </a:solidFill>
                  <a:uLnTx/>
                  <a:uFillTx/>
                  <a:latin typeface="Calibri"/>
                </a:rPr>
                <a:t>Customers</a:t>
              </a:r>
            </a:p>
          </p:txBody>
        </p:sp>
        <p:sp>
          <p:nvSpPr>
            <p:cNvPr id="73" name="Rounded Rectangle 72"/>
            <p:cNvSpPr/>
            <p:nvPr/>
          </p:nvSpPr>
          <p:spPr>
            <a:xfrm>
              <a:off x="3939825" y="1763159"/>
              <a:ext cx="949457" cy="553392"/>
            </a:xfrm>
            <a:prstGeom prst="roundRect">
              <a:avLst/>
            </a:prstGeom>
            <a:solidFill>
              <a:schemeClr val="accent2"/>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smtClean="0">
                  <a:solidFill>
                    <a:prstClr val="white"/>
                  </a:solidFill>
                  <a:effectLst>
                    <a:outerShdw blurRad="38100" dist="38100" dir="2700000" algn="tl">
                      <a:srgbClr val="000000">
                        <a:alpha val="43137"/>
                      </a:srgbClr>
                    </a:outerShdw>
                  </a:effectLst>
                  <a:latin typeface="Calibri"/>
                </a:rPr>
                <a:t>Donors</a:t>
              </a:r>
              <a:endParaRPr kumimoji="0" lang="en-US"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ndParaRPr>
            </a:p>
          </p:txBody>
        </p:sp>
      </p:grpSp>
    </p:spTree>
    <p:extLst>
      <p:ext uri="{BB962C8B-B14F-4D97-AF65-F5344CB8AC3E}">
        <p14:creationId xmlns:p14="http://schemas.microsoft.com/office/powerpoint/2010/main" val="1149962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100542" y="227334"/>
            <a:ext cx="9757958" cy="485775"/>
          </a:xfrm>
        </p:spPr>
        <p:txBody>
          <a:bodyPr/>
          <a:lstStyle/>
          <a:p>
            <a:r>
              <a:rPr lang="en-US" sz="2600" dirty="0" smtClean="0"/>
              <a:t>Electrification using a programmatic sector-wide approach, will require institutional reform…</a:t>
            </a:r>
            <a:endParaRPr lang="en-US" sz="2600" dirty="0"/>
          </a:p>
        </p:txBody>
      </p:sp>
      <p:sp>
        <p:nvSpPr>
          <p:cNvPr id="4" name="Slide Number Placeholder 3"/>
          <p:cNvSpPr>
            <a:spLocks noGrp="1"/>
          </p:cNvSpPr>
          <p:nvPr>
            <p:ph type="sldNum" sz="quarter" idx="16"/>
          </p:nvPr>
        </p:nvSpPr>
        <p:spPr>
          <a:xfrm>
            <a:off x="3988372" y="6356351"/>
            <a:ext cx="2311400" cy="365125"/>
          </a:xfrm>
        </p:spPr>
        <p:txBody>
          <a:bodyPr/>
          <a:lstStyle/>
          <a:p>
            <a:fld id="{5E74316C-E23F-428A-8567-06E5DA18F3DA}" type="slidenum">
              <a:rPr lang="en-NZ" smtClean="0"/>
              <a:pPr/>
              <a:t>5</a:t>
            </a:fld>
            <a:endParaRPr lang="en-NZ" dirty="0"/>
          </a:p>
        </p:txBody>
      </p:sp>
      <p:sp>
        <p:nvSpPr>
          <p:cNvPr id="80" name="Rectangular Callout 79"/>
          <p:cNvSpPr/>
          <p:nvPr/>
        </p:nvSpPr>
        <p:spPr>
          <a:xfrm>
            <a:off x="2888292" y="4491475"/>
            <a:ext cx="963752" cy="352338"/>
          </a:xfrm>
          <a:prstGeom prst="wedgeRectCallout">
            <a:avLst>
              <a:gd name="adj1" fmla="val 66355"/>
              <a:gd name="adj2" fmla="val -52225"/>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National grid</a:t>
            </a:r>
            <a:endParaRPr lang="en-US" sz="1400" dirty="0">
              <a:solidFill>
                <a:srgbClr val="003492"/>
              </a:solidFill>
            </a:endParaRPr>
          </a:p>
        </p:txBody>
      </p:sp>
      <p:grpSp>
        <p:nvGrpSpPr>
          <p:cNvPr id="101" name="Group 100"/>
          <p:cNvGrpSpPr/>
          <p:nvPr/>
        </p:nvGrpSpPr>
        <p:grpSpPr>
          <a:xfrm>
            <a:off x="293320" y="1302896"/>
            <a:ext cx="4480986" cy="5125042"/>
            <a:chOff x="93846" y="1460646"/>
            <a:chExt cx="4480986" cy="5125042"/>
          </a:xfrm>
        </p:grpSpPr>
        <p:pic>
          <p:nvPicPr>
            <p:cNvPr id="20"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l="13225" t="42233" b="34248"/>
            <a:stretch/>
          </p:blipFill>
          <p:spPr bwMode="auto">
            <a:xfrm>
              <a:off x="2156564" y="5347728"/>
              <a:ext cx="1928547" cy="83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ular Callout 10"/>
            <p:cNvSpPr/>
            <p:nvPr/>
          </p:nvSpPr>
          <p:spPr>
            <a:xfrm>
              <a:off x="128338" y="4556905"/>
              <a:ext cx="1610777"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National grid expansion</a:t>
              </a:r>
              <a:endParaRPr lang="en-US" sz="1400" dirty="0">
                <a:solidFill>
                  <a:srgbClr val="003492"/>
                </a:solidFill>
              </a:endParaRPr>
            </a:p>
          </p:txBody>
        </p:sp>
        <p:pic>
          <p:nvPicPr>
            <p:cNvPr id="13"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1385" r="52015" b="57066"/>
            <a:stretch/>
          </p:blipFill>
          <p:spPr bwMode="auto">
            <a:xfrm>
              <a:off x="1720320" y="4123592"/>
              <a:ext cx="1684381" cy="1104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bwMode="auto">
            <a:xfrm>
              <a:off x="185269" y="1460646"/>
              <a:ext cx="1269217" cy="719925"/>
            </a:xfrm>
            <a:prstGeom prst="roundRect">
              <a:avLst/>
            </a:prstGeom>
            <a:no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400" b="0" dirty="0" smtClean="0">
                  <a:solidFill>
                    <a:schemeClr val="tx2"/>
                  </a:solidFill>
                </a:rPr>
                <a:t>Tariff from electricity sales</a:t>
              </a:r>
            </a:p>
          </p:txBody>
        </p:sp>
        <p:sp>
          <p:nvSpPr>
            <p:cNvPr id="15" name="Rounded Rectangle 14"/>
            <p:cNvSpPr/>
            <p:nvPr/>
          </p:nvSpPr>
          <p:spPr bwMode="auto">
            <a:xfrm>
              <a:off x="3305615" y="1460646"/>
              <a:ext cx="1269217" cy="719925"/>
            </a:xfrm>
            <a:prstGeom prst="roundRect">
              <a:avLst/>
            </a:prstGeom>
            <a:no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400" b="0" dirty="0" smtClean="0">
                  <a:solidFill>
                    <a:schemeClr val="tx2"/>
                  </a:solidFill>
                </a:rPr>
                <a:t>Donor </a:t>
              </a:r>
              <a:r>
                <a:rPr lang="en-US" sz="1400" dirty="0" smtClean="0">
                  <a:solidFill>
                    <a:schemeClr val="tx2"/>
                  </a:solidFill>
                </a:rPr>
                <a:t>f</a:t>
              </a:r>
              <a:r>
                <a:rPr lang="en-US" sz="1400" b="0" dirty="0" smtClean="0">
                  <a:solidFill>
                    <a:schemeClr val="tx2"/>
                  </a:solidFill>
                </a:rPr>
                <a:t>unding/ financing</a:t>
              </a:r>
            </a:p>
          </p:txBody>
        </p:sp>
        <p:cxnSp>
          <p:nvCxnSpPr>
            <p:cNvPr id="16" name="Straight Arrow Connector 15"/>
            <p:cNvCxnSpPr/>
            <p:nvPr/>
          </p:nvCxnSpPr>
          <p:spPr>
            <a:xfrm>
              <a:off x="2380050" y="2102566"/>
              <a:ext cx="1" cy="719925"/>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7" name="Elbow Connector 16"/>
            <p:cNvCxnSpPr/>
            <p:nvPr/>
          </p:nvCxnSpPr>
          <p:spPr>
            <a:xfrm rot="16200000" flipH="1">
              <a:off x="778844" y="2312205"/>
              <a:ext cx="560659" cy="478589"/>
            </a:xfrm>
            <a:prstGeom prst="bentConnector3">
              <a:avLst>
                <a:gd name="adj1" fmla="val 50000"/>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rot="5400000">
              <a:off x="3367901" y="2272965"/>
              <a:ext cx="667634" cy="475284"/>
            </a:xfrm>
            <a:prstGeom prst="bentConnector3">
              <a:avLst>
                <a:gd name="adj1" fmla="val 58893"/>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bwMode="auto">
            <a:xfrm>
              <a:off x="1745442" y="1460646"/>
              <a:ext cx="1269217" cy="719925"/>
            </a:xfrm>
            <a:prstGeom prst="roundRect">
              <a:avLst/>
            </a:prstGeom>
            <a:solidFill>
              <a:schemeClr val="bg1"/>
            </a:solid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400" b="0" dirty="0" smtClean="0">
                  <a:solidFill>
                    <a:schemeClr val="tx2"/>
                  </a:solidFill>
                </a:rPr>
                <a:t>Union budget</a:t>
              </a:r>
            </a:p>
          </p:txBody>
        </p:sp>
        <p:sp>
          <p:nvSpPr>
            <p:cNvPr id="21" name="Rectangular Callout 20"/>
            <p:cNvSpPr/>
            <p:nvPr/>
          </p:nvSpPr>
          <p:spPr>
            <a:xfrm>
              <a:off x="128338" y="5523954"/>
              <a:ext cx="1610777"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Isolated mini grid expansion</a:t>
              </a:r>
              <a:endParaRPr lang="en-US" sz="1400" dirty="0">
                <a:solidFill>
                  <a:srgbClr val="003492"/>
                </a:solidFill>
              </a:endParaRPr>
            </a:p>
          </p:txBody>
        </p:sp>
        <p:sp>
          <p:nvSpPr>
            <p:cNvPr id="22" name="Rectangular Callout 21"/>
            <p:cNvSpPr/>
            <p:nvPr/>
          </p:nvSpPr>
          <p:spPr>
            <a:xfrm>
              <a:off x="157973" y="6233350"/>
              <a:ext cx="1610777"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Household-level expansion (</a:t>
              </a:r>
              <a:r>
                <a:rPr lang="en-US" sz="1400" dirty="0" err="1" smtClean="0">
                  <a:solidFill>
                    <a:srgbClr val="003492"/>
                  </a:solidFill>
                </a:rPr>
                <a:t>SHS</a:t>
              </a:r>
              <a:r>
                <a:rPr lang="en-US" sz="1400" dirty="0" smtClean="0">
                  <a:solidFill>
                    <a:srgbClr val="003492"/>
                  </a:solidFill>
                </a:rPr>
                <a:t>)</a:t>
              </a:r>
              <a:endParaRPr lang="en-US" sz="1400" dirty="0">
                <a:solidFill>
                  <a:srgbClr val="003492"/>
                </a:solidFill>
              </a:endParaRPr>
            </a:p>
          </p:txBody>
        </p:sp>
        <p:cxnSp>
          <p:nvCxnSpPr>
            <p:cNvPr id="23" name="Straight Arrow Connector 22"/>
            <p:cNvCxnSpPr/>
            <p:nvPr/>
          </p:nvCxnSpPr>
          <p:spPr>
            <a:xfrm>
              <a:off x="3248684" y="4051584"/>
              <a:ext cx="0" cy="432048"/>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3248684" y="4051584"/>
              <a:ext cx="117013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573087" y="2067599"/>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2143799" y="2033152"/>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3751815" y="2067599"/>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ectangular Callout 28"/>
            <p:cNvSpPr/>
            <p:nvPr/>
          </p:nvSpPr>
          <p:spPr>
            <a:xfrm>
              <a:off x="93846" y="3474445"/>
              <a:ext cx="3714781" cy="352338"/>
            </a:xfrm>
            <a:prstGeom prst="wedgeRectCallout">
              <a:avLst>
                <a:gd name="adj1" fmla="val 49732"/>
                <a:gd name="adj2" fmla="val 1702"/>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600" b="1" dirty="0" smtClean="0">
                  <a:solidFill>
                    <a:schemeClr val="tx2"/>
                  </a:solidFill>
                </a:rPr>
                <a:t>Funds flow to entities responsible for:</a:t>
              </a:r>
              <a:endParaRPr lang="en-US" sz="1600" b="1" dirty="0">
                <a:solidFill>
                  <a:schemeClr val="tx2"/>
                </a:solidFill>
              </a:endParaRPr>
            </a:p>
          </p:txBody>
        </p:sp>
        <p:sp>
          <p:nvSpPr>
            <p:cNvPr id="30" name="Rounded Rectangle 29"/>
            <p:cNvSpPr/>
            <p:nvPr/>
          </p:nvSpPr>
          <p:spPr bwMode="auto">
            <a:xfrm>
              <a:off x="185268" y="2853102"/>
              <a:ext cx="4389564" cy="576500"/>
            </a:xfrm>
            <a:prstGeom prst="roundRect">
              <a:avLst/>
            </a:prstGeom>
            <a:solidFill>
              <a:srgbClr val="92D050"/>
            </a:solid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600" dirty="0" smtClean="0">
                  <a:solidFill>
                    <a:schemeClr val="tx2"/>
                  </a:solidFill>
                </a:rPr>
                <a:t>Coordination and allocation of  funding on sector-wide basis, based on plan</a:t>
              </a:r>
              <a:endParaRPr lang="en-US" sz="1600" b="0" dirty="0" smtClean="0">
                <a:solidFill>
                  <a:schemeClr val="tx2"/>
                </a:solidFill>
              </a:endParaRPr>
            </a:p>
          </p:txBody>
        </p:sp>
        <p:pic>
          <p:nvPicPr>
            <p:cNvPr id="31"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3488289" y="3285586"/>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2" name="Straight Arrow Connector 31"/>
            <p:cNvCxnSpPr/>
            <p:nvPr/>
          </p:nvCxnSpPr>
          <p:spPr>
            <a:xfrm>
              <a:off x="3735079" y="3674319"/>
              <a:ext cx="0" cy="1673409"/>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4418814" y="4051584"/>
              <a:ext cx="0" cy="1982804"/>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grpSp>
      <p:sp>
        <p:nvSpPr>
          <p:cNvPr id="86" name="Rectangular Callout 85"/>
          <p:cNvSpPr/>
          <p:nvPr/>
        </p:nvSpPr>
        <p:spPr>
          <a:xfrm>
            <a:off x="5551979" y="1675256"/>
            <a:ext cx="3657149" cy="1201294"/>
          </a:xfrm>
          <a:prstGeom prst="wedgeRectCallout">
            <a:avLst>
              <a:gd name="adj1" fmla="val -70006"/>
              <a:gd name="adj2" fmla="val 1891"/>
            </a:avLst>
          </a:prstGeom>
          <a:solidFill>
            <a:srgbClr val="E6E3C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dirty="0" smtClean="0">
                <a:solidFill>
                  <a:schemeClr val="tx2"/>
                </a:solidFill>
              </a:rPr>
              <a:t>There are sufficient funds and predictable financing flowing through the entire electrification program</a:t>
            </a:r>
            <a:endParaRPr lang="en-US" dirty="0">
              <a:solidFill>
                <a:schemeClr val="tx2"/>
              </a:solidFill>
            </a:endParaRPr>
          </a:p>
        </p:txBody>
      </p:sp>
      <p:sp>
        <p:nvSpPr>
          <p:cNvPr id="87" name="Rectangular Callout 86"/>
          <p:cNvSpPr/>
          <p:nvPr/>
        </p:nvSpPr>
        <p:spPr>
          <a:xfrm>
            <a:off x="5551979" y="3193761"/>
            <a:ext cx="3657149" cy="1392964"/>
          </a:xfrm>
          <a:prstGeom prst="wedgeRectCallout">
            <a:avLst>
              <a:gd name="adj1" fmla="val -68386"/>
              <a:gd name="adj2" fmla="val -49722"/>
            </a:avLst>
          </a:prstGeom>
          <a:solidFill>
            <a:srgbClr val="E6E3C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dirty="0" smtClean="0">
                <a:solidFill>
                  <a:schemeClr val="tx2"/>
                </a:solidFill>
              </a:rPr>
              <a:t>There is coordination  and management of funding such that it is reaching projects which have been prioritized in a least cost manner</a:t>
            </a:r>
            <a:endParaRPr lang="en-US" dirty="0">
              <a:solidFill>
                <a:schemeClr val="tx2"/>
              </a:solidFill>
            </a:endParaRPr>
          </a:p>
        </p:txBody>
      </p:sp>
      <p:sp>
        <p:nvSpPr>
          <p:cNvPr id="88" name="Rectangular Callout 87"/>
          <p:cNvSpPr/>
          <p:nvPr/>
        </p:nvSpPr>
        <p:spPr>
          <a:xfrm>
            <a:off x="5551979" y="4918590"/>
            <a:ext cx="3657149" cy="1089532"/>
          </a:xfrm>
          <a:prstGeom prst="wedgeRectCallout">
            <a:avLst>
              <a:gd name="adj1" fmla="val -71617"/>
              <a:gd name="adj2" fmla="val -6634"/>
            </a:avLst>
          </a:prstGeom>
          <a:solidFill>
            <a:srgbClr val="E6E3C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dirty="0" smtClean="0">
                <a:solidFill>
                  <a:schemeClr val="tx2"/>
                </a:solidFill>
              </a:rPr>
              <a:t>Projects are being built efficiently and are achieving social objectives</a:t>
            </a:r>
            <a:endParaRPr lang="en-US" dirty="0">
              <a:solidFill>
                <a:schemeClr val="tx2"/>
              </a:solidFill>
            </a:endParaRPr>
          </a:p>
        </p:txBody>
      </p:sp>
      <p:pic>
        <p:nvPicPr>
          <p:cNvPr id="12" name="Picture 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0655" t="68240" r="64365" b="8463"/>
          <a:stretch/>
        </p:blipFill>
        <p:spPr bwMode="auto">
          <a:xfrm>
            <a:off x="3320716" y="5657851"/>
            <a:ext cx="1560173" cy="98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Rectangular Callout 32"/>
          <p:cNvSpPr/>
          <p:nvPr/>
        </p:nvSpPr>
        <p:spPr>
          <a:xfrm>
            <a:off x="5458810" y="893955"/>
            <a:ext cx="3657149" cy="896838"/>
          </a:xfrm>
          <a:prstGeom prst="wedgeRectCallout">
            <a:avLst>
              <a:gd name="adj1" fmla="val 43317"/>
              <a:gd name="adj2" fmla="val -2324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2000" dirty="0" smtClean="0">
                <a:solidFill>
                  <a:schemeClr val="tx2"/>
                </a:solidFill>
              </a:rPr>
              <a:t>Institutions would ensure…</a:t>
            </a:r>
            <a:endParaRPr lang="en-US" sz="2000" dirty="0">
              <a:solidFill>
                <a:schemeClr val="tx2"/>
              </a:solidFill>
            </a:endParaRPr>
          </a:p>
        </p:txBody>
      </p:sp>
    </p:spTree>
    <p:extLst>
      <p:ext uri="{BB962C8B-B14F-4D97-AF65-F5344CB8AC3E}">
        <p14:creationId xmlns:p14="http://schemas.microsoft.com/office/powerpoint/2010/main" val="9237167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2923" y="373064"/>
            <a:ext cx="8915400" cy="485775"/>
          </a:xfrm>
        </p:spPr>
        <p:txBody>
          <a:bodyPr/>
          <a:lstStyle/>
          <a:p>
            <a:r>
              <a:rPr lang="en-US" dirty="0" smtClean="0">
                <a:effectLst>
                  <a:outerShdw blurRad="38100" dist="38100" dir="2700000" algn="tl">
                    <a:srgbClr val="000000">
                      <a:alpha val="43137"/>
                    </a:srgbClr>
                  </a:outerShdw>
                </a:effectLst>
              </a:rPr>
              <a:t>Resulting in a more streamlined flow of funds…</a:t>
            </a:r>
            <a:endParaRPr lang="en-US"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6"/>
          </p:nvPr>
        </p:nvSpPr>
        <p:spPr/>
        <p:txBody>
          <a:bodyPr/>
          <a:lstStyle/>
          <a:p>
            <a:fld id="{5E74316C-E23F-428A-8567-06E5DA18F3DA}" type="slidenum">
              <a:rPr lang="en-NZ" smtClean="0"/>
              <a:pPr/>
              <a:t>6</a:t>
            </a:fld>
            <a:endParaRPr lang="en-NZ" dirty="0"/>
          </a:p>
        </p:txBody>
      </p:sp>
      <p:grpSp>
        <p:nvGrpSpPr>
          <p:cNvPr id="17" name="Group 16"/>
          <p:cNvGrpSpPr/>
          <p:nvPr/>
        </p:nvGrpSpPr>
        <p:grpSpPr>
          <a:xfrm>
            <a:off x="2025768" y="1193800"/>
            <a:ext cx="5689482" cy="5162551"/>
            <a:chOff x="2521068" y="1193800"/>
            <a:chExt cx="4387939" cy="4652813"/>
          </a:xfrm>
        </p:grpSpPr>
        <p:sp>
          <p:nvSpPr>
            <p:cNvPr id="7" name="Rectangle 6"/>
            <p:cNvSpPr/>
            <p:nvPr/>
          </p:nvSpPr>
          <p:spPr>
            <a:xfrm>
              <a:off x="2521068" y="1193800"/>
              <a:ext cx="4387939" cy="3736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cs typeface="Arial" pitchFamily="34" charset="0"/>
                </a:rPr>
                <a:t>Programmatic Sector-wide Approach</a:t>
              </a:r>
              <a:endParaRPr lang="en-US" sz="2400" b="1" dirty="0">
                <a:solidFill>
                  <a:schemeClr val="tx2"/>
                </a:solidFill>
                <a:cs typeface="Arial" pitchFamily="34" charset="0"/>
              </a:endParaRPr>
            </a:p>
          </p:txBody>
        </p:sp>
        <p:sp>
          <p:nvSpPr>
            <p:cNvPr id="156" name="Rounded Rectangle 155"/>
            <p:cNvSpPr/>
            <p:nvPr/>
          </p:nvSpPr>
          <p:spPr>
            <a:xfrm>
              <a:off x="4091407" y="2214126"/>
              <a:ext cx="1018225" cy="659640"/>
            </a:xfrm>
            <a:prstGeom prst="roundRect">
              <a:avLst/>
            </a:prstGeom>
            <a:solidFill>
              <a:srgbClr val="1F497D">
                <a:lumMod val="40000"/>
                <a:lumOff val="60000"/>
              </a:srgbClr>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solidFill>
                    <a:prstClr val="white"/>
                  </a:solidFill>
                  <a:effectLst/>
                  <a:uLnTx/>
                  <a:uFillTx/>
                  <a:latin typeface="Calibri"/>
                </a:rPr>
                <a:t>ESE</a:t>
              </a:r>
            </a:p>
          </p:txBody>
        </p:sp>
        <p:sp>
          <p:nvSpPr>
            <p:cNvPr id="157" name="Rounded Rectangle 156"/>
            <p:cNvSpPr/>
            <p:nvPr/>
          </p:nvSpPr>
          <p:spPr>
            <a:xfrm>
              <a:off x="4091407" y="3092224"/>
              <a:ext cx="1018225" cy="652420"/>
            </a:xfrm>
            <a:prstGeom prst="roundRect">
              <a:avLst/>
            </a:prstGeom>
            <a:solidFill>
              <a:srgbClr val="1F497D">
                <a:lumMod val="40000"/>
                <a:lumOff val="60000"/>
              </a:srgbClr>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solidFill>
                    <a:prstClr val="white"/>
                  </a:solidFill>
                  <a:effectLst/>
                  <a:uLnTx/>
                  <a:uFillTx/>
                  <a:latin typeface="Calibri"/>
                </a:rPr>
                <a:t>YESB</a:t>
              </a:r>
              <a:endParaRPr kumimoji="0" lang="en-US" b="1" i="0" u="none" strike="noStrike" kern="1200" cap="none" spc="0" normalizeH="0" baseline="0" noProof="0" dirty="0">
                <a:ln>
                  <a:noFill/>
                </a:ln>
                <a:solidFill>
                  <a:prstClr val="white"/>
                </a:solidFill>
                <a:effectLst/>
                <a:uLnTx/>
                <a:uFillTx/>
                <a:latin typeface="Calibri"/>
              </a:endParaRPr>
            </a:p>
          </p:txBody>
        </p:sp>
        <p:sp>
          <p:nvSpPr>
            <p:cNvPr id="158" name="Rounded Rectangle 157"/>
            <p:cNvSpPr/>
            <p:nvPr/>
          </p:nvSpPr>
          <p:spPr>
            <a:xfrm>
              <a:off x="4091407" y="3893103"/>
              <a:ext cx="1018225" cy="599463"/>
            </a:xfrm>
            <a:prstGeom prst="roundRect">
              <a:avLst/>
            </a:prstGeom>
            <a:solidFill>
              <a:schemeClr val="bg1">
                <a:lumMod val="50000"/>
              </a:schemeClr>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white"/>
                  </a:solidFill>
                  <a:effectLst/>
                  <a:uLnTx/>
                  <a:uFillTx/>
                  <a:latin typeface="Calibri"/>
                </a:rPr>
                <a:t>Mini-grid operators</a:t>
              </a:r>
            </a:p>
          </p:txBody>
        </p:sp>
        <p:sp>
          <p:nvSpPr>
            <p:cNvPr id="159" name="Rounded Rectangle 158"/>
            <p:cNvSpPr/>
            <p:nvPr/>
          </p:nvSpPr>
          <p:spPr>
            <a:xfrm>
              <a:off x="4107172" y="4713469"/>
              <a:ext cx="1018225" cy="599463"/>
            </a:xfrm>
            <a:prstGeom prst="roundRect">
              <a:avLst/>
            </a:prstGeom>
            <a:solidFill>
              <a:srgbClr val="7990BD"/>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b="1" kern="0" dirty="0" smtClean="0">
                  <a:solidFill>
                    <a:prstClr val="white"/>
                  </a:solidFill>
                  <a:latin typeface="Calibri"/>
                </a:rPr>
                <a:t>SHS</a:t>
              </a:r>
              <a:r>
                <a:rPr kumimoji="0" lang="en-US" b="1" i="0" u="none" strike="noStrike" kern="0" cap="none" spc="0" normalizeH="0" baseline="0" noProof="0" dirty="0" smtClean="0">
                  <a:ln>
                    <a:noFill/>
                  </a:ln>
                  <a:solidFill>
                    <a:prstClr val="white"/>
                  </a:solidFill>
                  <a:effectLst/>
                  <a:uLnTx/>
                  <a:uFillTx/>
                  <a:latin typeface="Calibri"/>
                </a:rPr>
                <a:t> </a:t>
              </a:r>
              <a:r>
                <a:rPr kumimoji="0" lang="en-US" sz="1600" b="1" i="0" u="none" strike="noStrike" kern="0" cap="none" spc="0" normalizeH="0" baseline="0" noProof="0" dirty="0" smtClean="0">
                  <a:ln>
                    <a:noFill/>
                  </a:ln>
                  <a:solidFill>
                    <a:prstClr val="white"/>
                  </a:solidFill>
                  <a:effectLst/>
                  <a:uLnTx/>
                  <a:uFillTx/>
                  <a:latin typeface="Calibri"/>
                </a:rPr>
                <a:t>operators</a:t>
              </a:r>
            </a:p>
          </p:txBody>
        </p:sp>
        <p:cxnSp>
          <p:nvCxnSpPr>
            <p:cNvPr id="167" name="Straight Arrow Connector 166"/>
            <p:cNvCxnSpPr/>
            <p:nvPr/>
          </p:nvCxnSpPr>
          <p:spPr>
            <a:xfrm flipV="1">
              <a:off x="3581083" y="2627934"/>
              <a:ext cx="508521" cy="583010"/>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cxnSp>
          <p:nvCxnSpPr>
            <p:cNvPr id="168" name="Straight Arrow Connector 167"/>
            <p:cNvCxnSpPr/>
            <p:nvPr/>
          </p:nvCxnSpPr>
          <p:spPr>
            <a:xfrm flipH="1">
              <a:off x="3703328" y="3340615"/>
              <a:ext cx="386276" cy="275128"/>
            </a:xfrm>
            <a:prstGeom prst="straightConnector1">
              <a:avLst/>
            </a:prstGeom>
            <a:noFill/>
            <a:ln w="9525" cap="flat" cmpd="sng" algn="ctr">
              <a:solidFill>
                <a:schemeClr val="accent2">
                  <a:lumMod val="75000"/>
                </a:schemeClr>
              </a:solidFill>
              <a:prstDash val="solid"/>
              <a:headEnd type="triangle" w="med" len="med"/>
              <a:tailEnd type="none" w="med" len="med"/>
            </a:ln>
            <a:effectLst/>
          </p:spPr>
        </p:cxnSp>
        <p:cxnSp>
          <p:nvCxnSpPr>
            <p:cNvPr id="173" name="Straight Arrow Connector 172"/>
            <p:cNvCxnSpPr/>
            <p:nvPr/>
          </p:nvCxnSpPr>
          <p:spPr>
            <a:xfrm>
              <a:off x="3581083" y="4281251"/>
              <a:ext cx="510324" cy="734666"/>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cxnSp>
          <p:nvCxnSpPr>
            <p:cNvPr id="175" name="Straight Arrow Connector 174"/>
            <p:cNvCxnSpPr/>
            <p:nvPr/>
          </p:nvCxnSpPr>
          <p:spPr>
            <a:xfrm flipH="1" flipV="1">
              <a:off x="3703328" y="3923115"/>
              <a:ext cx="372314" cy="299732"/>
            </a:xfrm>
            <a:prstGeom prst="straightConnector1">
              <a:avLst/>
            </a:prstGeom>
            <a:noFill/>
            <a:ln w="9525" cap="flat" cmpd="sng" algn="ctr">
              <a:solidFill>
                <a:schemeClr val="accent2">
                  <a:lumMod val="75000"/>
                </a:schemeClr>
              </a:solidFill>
              <a:prstDash val="solid"/>
              <a:headEnd type="triangle" w="med" len="med"/>
              <a:tailEnd type="none" w="med" len="med"/>
            </a:ln>
            <a:effectLst/>
          </p:spPr>
        </p:cxnSp>
        <p:cxnSp>
          <p:nvCxnSpPr>
            <p:cNvPr id="183" name="Straight Arrow Connector 182"/>
            <p:cNvCxnSpPr/>
            <p:nvPr/>
          </p:nvCxnSpPr>
          <p:spPr>
            <a:xfrm>
              <a:off x="6454149" y="1990610"/>
              <a:ext cx="0" cy="1206344"/>
            </a:xfrm>
            <a:prstGeom prst="straightConnector1">
              <a:avLst/>
            </a:prstGeom>
            <a:noFill/>
            <a:ln w="12700" cap="flat" cmpd="sng" algn="ctr">
              <a:solidFill>
                <a:schemeClr val="accent2">
                  <a:lumMod val="75000"/>
                </a:schemeClr>
              </a:solidFill>
              <a:prstDash val="solid"/>
              <a:headEnd type="none" w="med" len="med"/>
              <a:tailEnd type="triangle" w="med" len="med"/>
            </a:ln>
            <a:effectLst/>
          </p:spPr>
        </p:cxnSp>
        <p:cxnSp>
          <p:nvCxnSpPr>
            <p:cNvPr id="184" name="Straight Arrow Connector 183"/>
            <p:cNvCxnSpPr/>
            <p:nvPr/>
          </p:nvCxnSpPr>
          <p:spPr>
            <a:xfrm flipV="1">
              <a:off x="6466286" y="4294899"/>
              <a:ext cx="0" cy="1143212"/>
            </a:xfrm>
            <a:prstGeom prst="straightConnector1">
              <a:avLst/>
            </a:prstGeom>
            <a:noFill/>
            <a:ln w="12700" cap="flat" cmpd="sng" algn="ctr">
              <a:solidFill>
                <a:schemeClr val="accent2">
                  <a:lumMod val="75000"/>
                </a:schemeClr>
              </a:solidFill>
              <a:prstDash val="solid"/>
              <a:headEnd type="none" w="med" len="med"/>
              <a:tailEnd type="triangle" w="med" len="med"/>
            </a:ln>
            <a:effectLst/>
          </p:spPr>
        </p:cxnSp>
        <p:sp>
          <p:nvSpPr>
            <p:cNvPr id="161" name="Rounded Rectangle 160"/>
            <p:cNvSpPr/>
            <p:nvPr/>
          </p:nvSpPr>
          <p:spPr>
            <a:xfrm>
              <a:off x="6032774" y="1817134"/>
              <a:ext cx="846654" cy="553392"/>
            </a:xfrm>
            <a:prstGeom prst="roundRect">
              <a:avLst/>
            </a:prstGeom>
            <a:solidFill>
              <a:schemeClr val="accent2"/>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smtClean="0">
                  <a:solidFill>
                    <a:prstClr val="white"/>
                  </a:solidFill>
                  <a:effectLst>
                    <a:outerShdw blurRad="38100" dist="38100" dir="2700000" algn="tl">
                      <a:srgbClr val="000000">
                        <a:alpha val="43137"/>
                      </a:srgbClr>
                    </a:outerShdw>
                  </a:effectLst>
                  <a:latin typeface="Calibri"/>
                </a:rPr>
                <a:t>Donors</a:t>
              </a:r>
              <a:endParaRPr kumimoji="0" lang="en-US"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ndParaRPr>
            </a:p>
          </p:txBody>
        </p:sp>
        <p:sp>
          <p:nvSpPr>
            <p:cNvPr id="160" name="Rounded Rectangle 159"/>
            <p:cNvSpPr/>
            <p:nvPr/>
          </p:nvSpPr>
          <p:spPr>
            <a:xfrm>
              <a:off x="6062354" y="5293221"/>
              <a:ext cx="846653" cy="553392"/>
            </a:xfrm>
            <a:prstGeom prst="roundRect">
              <a:avLst/>
            </a:prstGeom>
            <a:solidFill>
              <a:schemeClr val="tx1">
                <a:lumMod val="75000"/>
              </a:schemeClr>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solidFill>
                    <a:prstClr val="white"/>
                  </a:solidFill>
                  <a:effectLst/>
                  <a:uLnTx/>
                  <a:uFillTx/>
                  <a:latin typeface="Calibri"/>
                </a:rPr>
                <a:t>Union Budget</a:t>
              </a:r>
              <a:endParaRPr kumimoji="0" lang="en-US" b="1" i="0" u="none" strike="noStrike" kern="1200" cap="none" spc="0" normalizeH="0" baseline="0" noProof="0" dirty="0">
                <a:ln>
                  <a:noFill/>
                </a:ln>
                <a:solidFill>
                  <a:prstClr val="white"/>
                </a:solidFill>
                <a:effectLst/>
                <a:uLnTx/>
                <a:uFillTx/>
                <a:latin typeface="Calibri"/>
              </a:endParaRPr>
            </a:p>
          </p:txBody>
        </p:sp>
        <p:sp>
          <p:nvSpPr>
            <p:cNvPr id="155" name="Rounded Rectangle 154"/>
            <p:cNvSpPr/>
            <p:nvPr/>
          </p:nvSpPr>
          <p:spPr>
            <a:xfrm>
              <a:off x="2521068" y="3203585"/>
              <a:ext cx="1169197" cy="1107080"/>
            </a:xfrm>
            <a:prstGeom prst="roundRect">
              <a:avLst/>
            </a:prstGeom>
            <a:solidFill>
              <a:srgbClr val="F79646"/>
            </a:solidFill>
            <a:ln w="9525" cap="flat" cmpd="sng" algn="ctr">
              <a:solidFill>
                <a:srgbClr val="F79646"/>
              </a:solid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white"/>
                  </a:solidFill>
                  <a:uLnTx/>
                  <a:uFillTx/>
                  <a:latin typeface="Calibri"/>
                </a:rPr>
                <a:t>Customers</a:t>
              </a:r>
            </a:p>
          </p:txBody>
        </p:sp>
        <p:cxnSp>
          <p:nvCxnSpPr>
            <p:cNvPr id="195" name="Straight Arrow Connector 194"/>
            <p:cNvCxnSpPr/>
            <p:nvPr/>
          </p:nvCxnSpPr>
          <p:spPr>
            <a:xfrm flipH="1" flipV="1">
              <a:off x="5090105" y="2614288"/>
              <a:ext cx="756746" cy="766554"/>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cxnSp>
          <p:nvCxnSpPr>
            <p:cNvPr id="198" name="Straight Arrow Connector 197"/>
            <p:cNvCxnSpPr/>
            <p:nvPr/>
          </p:nvCxnSpPr>
          <p:spPr>
            <a:xfrm flipH="1" flipV="1">
              <a:off x="5090105" y="3318983"/>
              <a:ext cx="756746" cy="307692"/>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cxnSp>
          <p:nvCxnSpPr>
            <p:cNvPr id="200" name="Straight Arrow Connector 199"/>
            <p:cNvCxnSpPr/>
            <p:nvPr/>
          </p:nvCxnSpPr>
          <p:spPr>
            <a:xfrm flipH="1">
              <a:off x="5090103" y="3928503"/>
              <a:ext cx="756748" cy="352748"/>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cxnSp>
          <p:nvCxnSpPr>
            <p:cNvPr id="206" name="Straight Arrow Connector 205"/>
            <p:cNvCxnSpPr/>
            <p:nvPr/>
          </p:nvCxnSpPr>
          <p:spPr>
            <a:xfrm flipH="1">
              <a:off x="5090103" y="4181903"/>
              <a:ext cx="756748" cy="837444"/>
            </a:xfrm>
            <a:prstGeom prst="straightConnector1">
              <a:avLst/>
            </a:prstGeom>
            <a:noFill/>
            <a:ln w="9525" cap="flat" cmpd="sng" algn="ctr">
              <a:solidFill>
                <a:schemeClr val="accent2">
                  <a:lumMod val="75000"/>
                </a:schemeClr>
              </a:solidFill>
              <a:prstDash val="solid"/>
              <a:headEnd type="none" w="med" len="med"/>
              <a:tailEnd type="triangle" w="med" len="med"/>
            </a:ln>
            <a:effectLst/>
          </p:spPr>
        </p:cxnSp>
        <p:sp>
          <p:nvSpPr>
            <p:cNvPr id="162" name="Rounded Rectangle 161"/>
            <p:cNvSpPr/>
            <p:nvPr/>
          </p:nvSpPr>
          <p:spPr>
            <a:xfrm>
              <a:off x="5601187" y="3203585"/>
              <a:ext cx="1278241" cy="1107080"/>
            </a:xfrm>
            <a:prstGeom prst="roundRect">
              <a:avLst/>
            </a:prstGeom>
            <a:solidFill>
              <a:srgbClr val="92D050"/>
            </a:solidFill>
            <a:ln w="9525" cap="flat" cmpd="sng" algn="ctr">
              <a:noFill/>
              <a:prstDash val="solid"/>
            </a:ln>
            <a:effectLst/>
          </p:spPr>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smtClean="0">
                  <a:solidFill>
                    <a:schemeClr val="tx2"/>
                  </a:solidFill>
                  <a:latin typeface="Calibri"/>
                </a:rPr>
                <a:t>Roll-out coordinator:</a:t>
              </a:r>
            </a:p>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1" i="0" u="none" strike="noStrike" kern="1200" cap="none" spc="0" normalizeH="0" baseline="0" noProof="0" dirty="0" smtClean="0">
                  <a:ln>
                    <a:noFill/>
                  </a:ln>
                  <a:solidFill>
                    <a:schemeClr val="tx2"/>
                  </a:solidFill>
                  <a:effectLst/>
                  <a:uLnTx/>
                  <a:uFillTx/>
                  <a:latin typeface="Calibri"/>
                </a:rPr>
                <a:t>Subsidies</a:t>
              </a:r>
            </a:p>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solidFill>
                    <a:schemeClr val="tx2"/>
                  </a:solidFill>
                  <a:latin typeface="Calibri"/>
                </a:rPr>
                <a:t>Finance</a:t>
              </a:r>
              <a:endParaRPr kumimoji="0" lang="en-US" b="1" i="0" u="none" strike="noStrike" kern="1200" cap="none" spc="0" normalizeH="0" baseline="0" noProof="0" dirty="0">
                <a:ln>
                  <a:noFill/>
                </a:ln>
                <a:solidFill>
                  <a:schemeClr val="tx2"/>
                </a:solidFill>
                <a:effectLst/>
                <a:uLnTx/>
                <a:uFillTx/>
                <a:latin typeface="Calibri"/>
              </a:endParaRPr>
            </a:p>
          </p:txBody>
        </p:sp>
      </p:grpSp>
    </p:spTree>
    <p:extLst>
      <p:ext uri="{BB962C8B-B14F-4D97-AF65-F5344CB8AC3E}">
        <p14:creationId xmlns:p14="http://schemas.microsoft.com/office/powerpoint/2010/main" val="3542795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9867" y="376348"/>
            <a:ext cx="8915400" cy="485775"/>
          </a:xfrm>
        </p:spPr>
        <p:txBody>
          <a:bodyPr/>
          <a:lstStyle/>
          <a:p>
            <a:r>
              <a:rPr lang="en-US" dirty="0" smtClean="0"/>
              <a:t>What specifically will the reform need to address? </a:t>
            </a:r>
            <a:endParaRPr lang="en-US" dirty="0"/>
          </a:p>
        </p:txBody>
      </p:sp>
      <p:sp>
        <p:nvSpPr>
          <p:cNvPr id="4" name="Slide Number Placeholder 3"/>
          <p:cNvSpPr>
            <a:spLocks noGrp="1"/>
          </p:cNvSpPr>
          <p:nvPr>
            <p:ph type="sldNum" sz="quarter" idx="16"/>
          </p:nvPr>
        </p:nvSpPr>
        <p:spPr>
          <a:xfrm>
            <a:off x="3631050" y="6439476"/>
            <a:ext cx="2311400" cy="365125"/>
          </a:xfrm>
        </p:spPr>
        <p:txBody>
          <a:bodyPr/>
          <a:lstStyle/>
          <a:p>
            <a:fld id="{5E74316C-E23F-428A-8567-06E5DA18F3DA}" type="slidenum">
              <a:rPr lang="en-NZ" smtClean="0"/>
              <a:pPr/>
              <a:t>7</a:t>
            </a:fld>
            <a:endParaRPr lang="en-NZ" dirty="0"/>
          </a:p>
        </p:txBody>
      </p:sp>
      <p:grpSp>
        <p:nvGrpSpPr>
          <p:cNvPr id="5" name="Group 4"/>
          <p:cNvGrpSpPr/>
          <p:nvPr/>
        </p:nvGrpSpPr>
        <p:grpSpPr>
          <a:xfrm>
            <a:off x="-2192" y="1249826"/>
            <a:ext cx="4457101" cy="5196292"/>
            <a:chOff x="117731" y="1460646"/>
            <a:chExt cx="4457101" cy="5196292"/>
          </a:xfrm>
        </p:grpSpPr>
        <p:sp>
          <p:nvSpPr>
            <p:cNvPr id="6" name="Rectangular Callout 5"/>
            <p:cNvSpPr/>
            <p:nvPr/>
          </p:nvSpPr>
          <p:spPr>
            <a:xfrm>
              <a:off x="173394" y="4457576"/>
              <a:ext cx="1610777"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National grid</a:t>
              </a:r>
              <a:endParaRPr lang="en-US" sz="1400" dirty="0">
                <a:solidFill>
                  <a:srgbClr val="003492"/>
                </a:solidFill>
              </a:endParaRPr>
            </a:p>
          </p:txBody>
        </p:sp>
        <p:pic>
          <p:nvPicPr>
            <p:cNvPr id="7"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1385" r="52015" b="57066"/>
            <a:stretch/>
          </p:blipFill>
          <p:spPr bwMode="auto">
            <a:xfrm>
              <a:off x="1589695" y="4004842"/>
              <a:ext cx="1684381" cy="1104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7"/>
            <p:cNvSpPr/>
            <p:nvPr/>
          </p:nvSpPr>
          <p:spPr bwMode="auto">
            <a:xfrm>
              <a:off x="185269" y="1460646"/>
              <a:ext cx="1269217" cy="719925"/>
            </a:xfrm>
            <a:prstGeom prst="roundRect">
              <a:avLst/>
            </a:prstGeom>
            <a:no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400" b="0" dirty="0" smtClean="0">
                  <a:solidFill>
                    <a:schemeClr val="tx2"/>
                  </a:solidFill>
                </a:rPr>
                <a:t>Tariff from electricity sales</a:t>
              </a:r>
            </a:p>
          </p:txBody>
        </p:sp>
        <p:sp>
          <p:nvSpPr>
            <p:cNvPr id="9" name="Rounded Rectangle 8"/>
            <p:cNvSpPr/>
            <p:nvPr/>
          </p:nvSpPr>
          <p:spPr bwMode="auto">
            <a:xfrm>
              <a:off x="3305615" y="1460646"/>
              <a:ext cx="1269217" cy="719925"/>
            </a:xfrm>
            <a:prstGeom prst="roundRect">
              <a:avLst/>
            </a:prstGeom>
            <a:no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400" b="0" dirty="0" smtClean="0">
                  <a:solidFill>
                    <a:schemeClr val="tx2"/>
                  </a:solidFill>
                </a:rPr>
                <a:t>Donor </a:t>
              </a:r>
              <a:r>
                <a:rPr lang="en-US" sz="1400" dirty="0">
                  <a:solidFill>
                    <a:schemeClr val="tx2"/>
                  </a:solidFill>
                </a:rPr>
                <a:t>f</a:t>
              </a:r>
              <a:r>
                <a:rPr lang="en-US" sz="1400" b="0" dirty="0" smtClean="0">
                  <a:solidFill>
                    <a:schemeClr val="tx2"/>
                  </a:solidFill>
                </a:rPr>
                <a:t>unding/ financing</a:t>
              </a:r>
            </a:p>
          </p:txBody>
        </p:sp>
        <p:cxnSp>
          <p:nvCxnSpPr>
            <p:cNvPr id="10" name="Straight Arrow Connector 9"/>
            <p:cNvCxnSpPr/>
            <p:nvPr/>
          </p:nvCxnSpPr>
          <p:spPr>
            <a:xfrm>
              <a:off x="2380050" y="2102566"/>
              <a:ext cx="1" cy="719925"/>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1" name="Elbow Connector 10"/>
            <p:cNvCxnSpPr/>
            <p:nvPr/>
          </p:nvCxnSpPr>
          <p:spPr>
            <a:xfrm rot="16200000" flipH="1">
              <a:off x="778844" y="2312205"/>
              <a:ext cx="560659" cy="478589"/>
            </a:xfrm>
            <a:prstGeom prst="bentConnector3">
              <a:avLst>
                <a:gd name="adj1" fmla="val 50000"/>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rot="5400000">
              <a:off x="3367901" y="2272965"/>
              <a:ext cx="667634" cy="475284"/>
            </a:xfrm>
            <a:prstGeom prst="bentConnector3">
              <a:avLst>
                <a:gd name="adj1" fmla="val 58893"/>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bwMode="auto">
            <a:xfrm>
              <a:off x="1745442" y="1460646"/>
              <a:ext cx="1269217" cy="719925"/>
            </a:xfrm>
            <a:prstGeom prst="roundRect">
              <a:avLst/>
            </a:prstGeom>
            <a:solidFill>
              <a:schemeClr val="bg1"/>
            </a:solid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400" b="0" dirty="0" smtClean="0">
                  <a:solidFill>
                    <a:schemeClr val="tx2"/>
                  </a:solidFill>
                </a:rPr>
                <a:t>Union budget</a:t>
              </a:r>
            </a:p>
          </p:txBody>
        </p:sp>
        <p:pic>
          <p:nvPicPr>
            <p:cNvPr id="14"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13225" t="42233" b="34248"/>
            <a:stretch/>
          </p:blipFill>
          <p:spPr bwMode="auto">
            <a:xfrm>
              <a:off x="2085314" y="5252728"/>
              <a:ext cx="1928547" cy="83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ular Callout 14"/>
            <p:cNvSpPr/>
            <p:nvPr/>
          </p:nvSpPr>
          <p:spPr>
            <a:xfrm>
              <a:off x="169282" y="5412129"/>
              <a:ext cx="1610777"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Isolated mini-grid</a:t>
              </a:r>
              <a:endParaRPr lang="en-US" sz="1400" dirty="0">
                <a:solidFill>
                  <a:srgbClr val="003492"/>
                </a:solidFill>
              </a:endParaRPr>
            </a:p>
          </p:txBody>
        </p:sp>
        <p:sp>
          <p:nvSpPr>
            <p:cNvPr id="16" name="Rectangular Callout 15"/>
            <p:cNvSpPr/>
            <p:nvPr/>
          </p:nvSpPr>
          <p:spPr>
            <a:xfrm>
              <a:off x="161519" y="6304600"/>
              <a:ext cx="1610777"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400" dirty="0" smtClean="0">
                  <a:solidFill>
                    <a:srgbClr val="003492"/>
                  </a:solidFill>
                </a:rPr>
                <a:t>Individual Household-level  (</a:t>
              </a:r>
              <a:r>
                <a:rPr lang="en-US" sz="1400" dirty="0" err="1" smtClean="0">
                  <a:solidFill>
                    <a:srgbClr val="003492"/>
                  </a:solidFill>
                </a:rPr>
                <a:t>SHS</a:t>
              </a:r>
              <a:r>
                <a:rPr lang="en-US" sz="1400" dirty="0" smtClean="0">
                  <a:solidFill>
                    <a:srgbClr val="003492"/>
                  </a:solidFill>
                </a:rPr>
                <a:t>)</a:t>
              </a:r>
              <a:endParaRPr lang="en-US" sz="1400" dirty="0">
                <a:solidFill>
                  <a:srgbClr val="003492"/>
                </a:solidFill>
              </a:endParaRPr>
            </a:p>
          </p:txBody>
        </p:sp>
        <p:cxnSp>
          <p:nvCxnSpPr>
            <p:cNvPr id="17" name="Straight Arrow Connector 16"/>
            <p:cNvCxnSpPr/>
            <p:nvPr/>
          </p:nvCxnSpPr>
          <p:spPr>
            <a:xfrm>
              <a:off x="3248684" y="4051584"/>
              <a:ext cx="0" cy="432048"/>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248684" y="4051584"/>
              <a:ext cx="117013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573087" y="2067599"/>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2143799" y="2033152"/>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3751815" y="2067599"/>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angular Callout 21"/>
            <p:cNvSpPr/>
            <p:nvPr/>
          </p:nvSpPr>
          <p:spPr>
            <a:xfrm>
              <a:off x="117731" y="3431192"/>
              <a:ext cx="3714781" cy="352338"/>
            </a:xfrm>
            <a:prstGeom prst="wedgeRectCallout">
              <a:avLst>
                <a:gd name="adj1" fmla="val 66355"/>
                <a:gd name="adj2" fmla="val -5222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sz="1600" b="1" dirty="0" smtClean="0">
                  <a:solidFill>
                    <a:schemeClr val="tx2"/>
                  </a:solidFill>
                </a:rPr>
                <a:t>Funds flow to entities responsible for:</a:t>
              </a:r>
              <a:endParaRPr lang="en-US" sz="1600" dirty="0">
                <a:solidFill>
                  <a:schemeClr val="tx2"/>
                </a:solidFill>
              </a:endParaRPr>
            </a:p>
          </p:txBody>
        </p:sp>
        <p:sp>
          <p:nvSpPr>
            <p:cNvPr id="23" name="Rounded Rectangle 22"/>
            <p:cNvSpPr/>
            <p:nvPr/>
          </p:nvSpPr>
          <p:spPr bwMode="auto">
            <a:xfrm>
              <a:off x="185268" y="2853102"/>
              <a:ext cx="4389564" cy="576500"/>
            </a:xfrm>
            <a:prstGeom prst="roundRect">
              <a:avLst/>
            </a:prstGeom>
            <a:solidFill>
              <a:srgbClr val="92D050"/>
            </a:solidFill>
            <a:ln w="38100" cap="flat" cmpd="sng" algn="ctr">
              <a:solidFill>
                <a:srgbClr val="A7D971"/>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1600" dirty="0" smtClean="0">
                  <a:solidFill>
                    <a:schemeClr val="tx2"/>
                  </a:solidFill>
                </a:rPr>
                <a:t>Coordination and allocation of  funding on sector-wide basis, based on plan</a:t>
              </a:r>
              <a:endParaRPr lang="en-US" sz="1600" b="0" dirty="0" smtClean="0">
                <a:solidFill>
                  <a:schemeClr val="tx2"/>
                </a:solidFill>
              </a:endParaRPr>
            </a:p>
          </p:txBody>
        </p:sp>
        <p:pic>
          <p:nvPicPr>
            <p:cNvPr id="24"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flipV="1">
              <a:off x="3488289" y="3285586"/>
              <a:ext cx="493580" cy="44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5" name="Straight Arrow Connector 24"/>
            <p:cNvCxnSpPr>
              <a:stCxn id="24" idx="2"/>
            </p:cNvCxnSpPr>
            <p:nvPr/>
          </p:nvCxnSpPr>
          <p:spPr>
            <a:xfrm>
              <a:off x="3735079" y="3733694"/>
              <a:ext cx="0" cy="1685284"/>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4418814" y="4051584"/>
              <a:ext cx="0" cy="2229266"/>
            </a:xfrm>
            <a:prstGeom prst="straightConnector1">
              <a:avLst/>
            </a:prstGeom>
            <a:ln w="28575">
              <a:solidFill>
                <a:schemeClr val="bg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grpSp>
      <p:pic>
        <p:nvPicPr>
          <p:cNvPr id="28" name="Picture 4"/>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655" t="68240" r="64365" b="8463"/>
          <a:stretch/>
        </p:blipFill>
        <p:spPr bwMode="auto">
          <a:xfrm>
            <a:off x="2894736" y="5727897"/>
            <a:ext cx="1560173" cy="98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Straight Connector 28"/>
          <p:cNvCxnSpPr/>
          <p:nvPr/>
        </p:nvCxnSpPr>
        <p:spPr>
          <a:xfrm>
            <a:off x="117629" y="3716363"/>
            <a:ext cx="9621845" cy="0"/>
          </a:xfrm>
          <a:prstGeom prst="line">
            <a:avLst/>
          </a:prstGeom>
          <a:noFill/>
          <a:ln w="9525" cap="flat" cmpd="sng" algn="ctr">
            <a:solidFill>
              <a:schemeClr val="tx2"/>
            </a:solidFill>
            <a:prstDash val="dashDot"/>
          </a:ln>
          <a:effectLst/>
        </p:spPr>
      </p:cxnSp>
      <p:sp>
        <p:nvSpPr>
          <p:cNvPr id="35" name="Rounded Rectangle 34"/>
          <p:cNvSpPr/>
          <p:nvPr/>
        </p:nvSpPr>
        <p:spPr bwMode="auto">
          <a:xfrm>
            <a:off x="5463059" y="2029126"/>
            <a:ext cx="4301280" cy="1152127"/>
          </a:xfrm>
          <a:prstGeom prst="roundRect">
            <a:avLst/>
          </a:prstGeom>
          <a:solidFill>
            <a:schemeClr val="bg1">
              <a:lumMod val="85000"/>
            </a:schemeClr>
          </a:solidFill>
          <a:ln w="19050" cap="flat" cmpd="sng" algn="ctr">
            <a:solidFill>
              <a:schemeClr val="tx1">
                <a:lumMod val="50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r>
              <a:rPr lang="en-US" dirty="0" smtClean="0">
                <a:solidFill>
                  <a:schemeClr val="tx2"/>
                </a:solidFill>
                <a:ea typeface="MS PGothic" pitchFamily="34" charset="-128"/>
              </a:rPr>
              <a:t>Program-level management and coordination</a:t>
            </a:r>
            <a:endParaRPr lang="en-US" dirty="0">
              <a:solidFill>
                <a:schemeClr val="tx2"/>
              </a:solidFill>
              <a:ea typeface="MS PGothic" pitchFamily="34" charset="-128"/>
            </a:endParaRPr>
          </a:p>
        </p:txBody>
      </p:sp>
      <p:sp>
        <p:nvSpPr>
          <p:cNvPr id="36" name="Oval 35"/>
          <p:cNvSpPr/>
          <p:nvPr/>
        </p:nvSpPr>
        <p:spPr>
          <a:xfrm>
            <a:off x="5311282" y="1818107"/>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37" name="Rectangular Callout 36"/>
          <p:cNvSpPr/>
          <p:nvPr/>
        </p:nvSpPr>
        <p:spPr>
          <a:xfrm>
            <a:off x="5308684" y="958627"/>
            <a:ext cx="3657149" cy="896838"/>
          </a:xfrm>
          <a:prstGeom prst="wedgeRectCallout">
            <a:avLst>
              <a:gd name="adj1" fmla="val 43317"/>
              <a:gd name="adj2" fmla="val -23240"/>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base">
              <a:spcBef>
                <a:spcPct val="0"/>
              </a:spcBef>
              <a:spcAft>
                <a:spcPct val="0"/>
              </a:spcAft>
            </a:pPr>
            <a:r>
              <a:rPr lang="en-US" dirty="0" smtClean="0">
                <a:solidFill>
                  <a:schemeClr val="tx2"/>
                </a:solidFill>
              </a:rPr>
              <a:t>Barriers related to…</a:t>
            </a:r>
            <a:endParaRPr lang="en-US" dirty="0">
              <a:solidFill>
                <a:schemeClr val="tx2"/>
              </a:solidFill>
            </a:endParaRPr>
          </a:p>
        </p:txBody>
      </p:sp>
      <p:sp>
        <p:nvSpPr>
          <p:cNvPr id="38" name="Rounded Rectangle 37"/>
          <p:cNvSpPr/>
          <p:nvPr/>
        </p:nvSpPr>
        <p:spPr bwMode="auto">
          <a:xfrm>
            <a:off x="5466191" y="3995923"/>
            <a:ext cx="4301280" cy="739116"/>
          </a:xfrm>
          <a:prstGeom prst="roundRect">
            <a:avLst/>
          </a:prstGeom>
          <a:solidFill>
            <a:schemeClr val="bg1">
              <a:lumMod val="85000"/>
            </a:schemeClr>
          </a:solidFill>
          <a:ln w="19050" cap="flat" cmpd="sng" algn="ctr">
            <a:solidFill>
              <a:schemeClr val="tx1">
                <a:lumMod val="7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r>
              <a:rPr lang="en-US" dirty="0" smtClean="0">
                <a:solidFill>
                  <a:schemeClr val="tx2"/>
                </a:solidFill>
                <a:ea typeface="MS PGothic" pitchFamily="34" charset="-128"/>
              </a:rPr>
              <a:t>  Efficient operation of utilities and their ability to scale-up</a:t>
            </a:r>
            <a:endParaRPr lang="en-US" dirty="0">
              <a:solidFill>
                <a:schemeClr val="tx2"/>
              </a:solidFill>
              <a:ea typeface="MS PGothic" pitchFamily="34" charset="-128"/>
            </a:endParaRPr>
          </a:p>
        </p:txBody>
      </p:sp>
      <p:sp>
        <p:nvSpPr>
          <p:cNvPr id="40" name="Rounded Rectangle 39"/>
          <p:cNvSpPr/>
          <p:nvPr/>
        </p:nvSpPr>
        <p:spPr bwMode="auto">
          <a:xfrm>
            <a:off x="5459136" y="5078026"/>
            <a:ext cx="4301280" cy="602372"/>
          </a:xfrm>
          <a:prstGeom prst="roundRect">
            <a:avLst/>
          </a:prstGeom>
          <a:solidFill>
            <a:schemeClr val="bg1">
              <a:lumMod val="85000"/>
            </a:schemeClr>
          </a:solidFill>
          <a:ln w="19050" cap="flat" cmpd="sng" algn="ctr">
            <a:solidFill>
              <a:schemeClr val="tx1">
                <a:lumMod val="7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r>
              <a:rPr lang="en-US" dirty="0" smtClean="0">
                <a:solidFill>
                  <a:schemeClr val="tx2"/>
                </a:solidFill>
              </a:rPr>
              <a:t>    Need for </a:t>
            </a:r>
            <a:r>
              <a:rPr lang="en-US" dirty="0">
                <a:solidFill>
                  <a:schemeClr val="tx2"/>
                </a:solidFill>
              </a:rPr>
              <a:t>c</a:t>
            </a:r>
            <a:r>
              <a:rPr lang="en-US" dirty="0" smtClean="0">
                <a:solidFill>
                  <a:schemeClr val="tx2"/>
                </a:solidFill>
              </a:rPr>
              <a:t>oordinated </a:t>
            </a:r>
            <a:r>
              <a:rPr lang="en-US" dirty="0">
                <a:solidFill>
                  <a:schemeClr val="tx2"/>
                </a:solidFill>
              </a:rPr>
              <a:t>i</a:t>
            </a:r>
            <a:r>
              <a:rPr lang="en-US" dirty="0" smtClean="0">
                <a:solidFill>
                  <a:schemeClr val="tx2"/>
                </a:solidFill>
              </a:rPr>
              <a:t>mplementation of mini-grids</a:t>
            </a:r>
            <a:endParaRPr lang="en-US" dirty="0">
              <a:solidFill>
                <a:schemeClr val="tx2"/>
              </a:solidFill>
            </a:endParaRPr>
          </a:p>
        </p:txBody>
      </p:sp>
      <p:sp>
        <p:nvSpPr>
          <p:cNvPr id="41" name="Rounded Rectangle 40"/>
          <p:cNvSpPr/>
          <p:nvPr/>
        </p:nvSpPr>
        <p:spPr bwMode="auto">
          <a:xfrm>
            <a:off x="5492786" y="5984614"/>
            <a:ext cx="4301280" cy="691890"/>
          </a:xfrm>
          <a:prstGeom prst="roundRect">
            <a:avLst/>
          </a:prstGeom>
          <a:solidFill>
            <a:schemeClr val="bg1">
              <a:lumMod val="85000"/>
            </a:schemeClr>
          </a:solidFill>
          <a:ln w="19050" cap="flat" cmpd="sng" algn="ctr">
            <a:solidFill>
              <a:schemeClr val="tx1">
                <a:lumMod val="75000"/>
              </a:schemeClr>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a:r>
              <a:rPr lang="en-US" dirty="0" smtClean="0">
                <a:solidFill>
                  <a:schemeClr val="tx2"/>
                </a:solidFill>
              </a:rPr>
              <a:t>   Sustainability and efficiency of </a:t>
            </a:r>
            <a:r>
              <a:rPr lang="en-US" dirty="0">
                <a:solidFill>
                  <a:schemeClr val="tx2"/>
                </a:solidFill>
              </a:rPr>
              <a:t>i</a:t>
            </a:r>
            <a:r>
              <a:rPr lang="en-US" dirty="0" smtClean="0">
                <a:solidFill>
                  <a:schemeClr val="tx2"/>
                </a:solidFill>
              </a:rPr>
              <a:t>ndividual household-level solutions</a:t>
            </a:r>
            <a:endParaRPr lang="en-US" dirty="0">
              <a:solidFill>
                <a:schemeClr val="tx2"/>
              </a:solidFill>
            </a:endParaRPr>
          </a:p>
        </p:txBody>
      </p:sp>
      <p:sp>
        <p:nvSpPr>
          <p:cNvPr id="42" name="Oval 41"/>
          <p:cNvSpPr/>
          <p:nvPr/>
        </p:nvSpPr>
        <p:spPr>
          <a:xfrm>
            <a:off x="5291137" y="3826327"/>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3" name="Oval 42"/>
          <p:cNvSpPr/>
          <p:nvPr/>
        </p:nvSpPr>
        <p:spPr>
          <a:xfrm>
            <a:off x="5332112" y="4981369"/>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44" name="Oval 43"/>
          <p:cNvSpPr/>
          <p:nvPr/>
        </p:nvSpPr>
        <p:spPr>
          <a:xfrm>
            <a:off x="5313842" y="5882570"/>
            <a:ext cx="403297" cy="426281"/>
          </a:xfrm>
          <a:prstGeom prst="ellipse">
            <a:avLst/>
          </a:prstGeom>
          <a:solidFill>
            <a:schemeClr val="tx1">
              <a:lumMod val="75000"/>
            </a:schemeClr>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46" name="Chevron 45"/>
          <p:cNvSpPr/>
          <p:nvPr/>
        </p:nvSpPr>
        <p:spPr>
          <a:xfrm rot="5400000">
            <a:off x="4576091" y="4055407"/>
            <a:ext cx="589981" cy="687394"/>
          </a:xfrm>
          <a:prstGeom prst="chevron">
            <a:avLst>
              <a:gd name="adj" fmla="val 6231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
        <p:nvSpPr>
          <p:cNvPr id="48" name="Chevron 47"/>
          <p:cNvSpPr/>
          <p:nvPr/>
        </p:nvSpPr>
        <p:spPr>
          <a:xfrm rot="5400000">
            <a:off x="4589469" y="5035247"/>
            <a:ext cx="589981" cy="687394"/>
          </a:xfrm>
          <a:prstGeom prst="chevron">
            <a:avLst>
              <a:gd name="adj" fmla="val 6231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
        <p:nvSpPr>
          <p:cNvPr id="49" name="Chevron 48"/>
          <p:cNvSpPr/>
          <p:nvPr/>
        </p:nvSpPr>
        <p:spPr>
          <a:xfrm rot="5400000">
            <a:off x="4590256" y="5906445"/>
            <a:ext cx="589981" cy="687394"/>
          </a:xfrm>
          <a:prstGeom prst="chevron">
            <a:avLst>
              <a:gd name="adj" fmla="val 6231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
        <p:nvSpPr>
          <p:cNvPr id="50" name="Chevron 49"/>
          <p:cNvSpPr/>
          <p:nvPr/>
        </p:nvSpPr>
        <p:spPr>
          <a:xfrm rot="5400000">
            <a:off x="4597857" y="2333379"/>
            <a:ext cx="589981" cy="687394"/>
          </a:xfrm>
          <a:prstGeom prst="chevron">
            <a:avLst>
              <a:gd name="adj" fmla="val 6231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cxnSp>
        <p:nvCxnSpPr>
          <p:cNvPr id="52" name="Straight Connector 51"/>
          <p:cNvCxnSpPr/>
          <p:nvPr/>
        </p:nvCxnSpPr>
        <p:spPr>
          <a:xfrm>
            <a:off x="136596" y="4910769"/>
            <a:ext cx="9621845" cy="0"/>
          </a:xfrm>
          <a:prstGeom prst="line">
            <a:avLst/>
          </a:prstGeom>
          <a:noFill/>
          <a:ln w="9525" cap="flat" cmpd="sng" algn="ctr">
            <a:solidFill>
              <a:schemeClr val="tx2"/>
            </a:solidFill>
            <a:prstDash val="dashDot"/>
          </a:ln>
          <a:effectLst/>
        </p:spPr>
      </p:cxnSp>
      <p:cxnSp>
        <p:nvCxnSpPr>
          <p:cNvPr id="53" name="Straight Connector 52"/>
          <p:cNvCxnSpPr/>
          <p:nvPr/>
        </p:nvCxnSpPr>
        <p:spPr>
          <a:xfrm>
            <a:off x="146496" y="5814316"/>
            <a:ext cx="9621845" cy="0"/>
          </a:xfrm>
          <a:prstGeom prst="line">
            <a:avLst/>
          </a:prstGeom>
          <a:noFill/>
          <a:ln w="9525" cap="flat" cmpd="sng" algn="ctr">
            <a:solidFill>
              <a:schemeClr val="tx2"/>
            </a:solidFill>
            <a:prstDash val="dashDot"/>
          </a:ln>
          <a:effectLst/>
        </p:spPr>
      </p:cxnSp>
    </p:spTree>
    <p:extLst>
      <p:ext uri="{BB962C8B-B14F-4D97-AF65-F5344CB8AC3E}">
        <p14:creationId xmlns:p14="http://schemas.microsoft.com/office/powerpoint/2010/main" val="17548580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1248" y="378698"/>
            <a:ext cx="10355282" cy="485775"/>
          </a:xfrm>
        </p:spPr>
        <p:txBody>
          <a:bodyPr/>
          <a:lstStyle/>
          <a:p>
            <a:r>
              <a:rPr lang="en-US" dirty="0" smtClean="0"/>
              <a:t>First step is to integrate the program…</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 y="1270412"/>
            <a:ext cx="1294416" cy="17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45666" y="1126634"/>
            <a:ext cx="8027726" cy="3222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2"/>
                </a:solidFill>
                <a:cs typeface="Arial" pitchFamily="34" charset="0"/>
              </a:rPr>
              <a:t>Program level </a:t>
            </a:r>
            <a:r>
              <a:rPr lang="en-US" sz="2000" b="1" dirty="0">
                <a:solidFill>
                  <a:schemeClr val="tx2"/>
                </a:solidFill>
                <a:cs typeface="Arial" pitchFamily="34" charset="0"/>
              </a:rPr>
              <a:t>m</a:t>
            </a:r>
            <a:r>
              <a:rPr lang="en-US" sz="2000" b="1" dirty="0" smtClean="0">
                <a:solidFill>
                  <a:schemeClr val="tx2"/>
                </a:solidFill>
                <a:cs typeface="Arial" pitchFamily="34" charset="0"/>
              </a:rPr>
              <a:t>anagement and coordination </a:t>
            </a:r>
            <a:endParaRPr lang="en-US" sz="2000" b="1" dirty="0">
              <a:solidFill>
                <a:schemeClr val="tx2"/>
              </a:solidFill>
              <a:cs typeface="Arial" pitchFamily="34" charset="0"/>
            </a:endParaRPr>
          </a:p>
        </p:txBody>
      </p:sp>
      <p:sp>
        <p:nvSpPr>
          <p:cNvPr id="11" name="Oval 10"/>
          <p:cNvSpPr/>
          <p:nvPr/>
        </p:nvSpPr>
        <p:spPr>
          <a:xfrm>
            <a:off x="1461124" y="1063508"/>
            <a:ext cx="403297" cy="426281"/>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cxnSp>
        <p:nvCxnSpPr>
          <p:cNvPr id="13" name="Straight Connector 12"/>
          <p:cNvCxnSpPr>
            <a:endCxn id="11" idx="4"/>
          </p:cNvCxnSpPr>
          <p:nvPr/>
        </p:nvCxnSpPr>
        <p:spPr>
          <a:xfrm flipV="1">
            <a:off x="1341914" y="1489789"/>
            <a:ext cx="320859" cy="410263"/>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11" idx="0"/>
          </p:cNvCxnSpPr>
          <p:nvPr/>
        </p:nvCxnSpPr>
        <p:spPr>
          <a:xfrm flipV="1">
            <a:off x="1246909" y="1063508"/>
            <a:ext cx="415864" cy="206904"/>
          </a:xfrm>
          <a:prstGeom prst="line">
            <a:avLst/>
          </a:prstGeom>
          <a:ln w="12700">
            <a:solidFill>
              <a:schemeClr val="tx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681823" y="2217048"/>
            <a:ext cx="7778110" cy="3872855"/>
          </a:xfrm>
          <a:prstGeom prst="rect">
            <a:avLst/>
          </a:prstGeom>
          <a:noFill/>
        </p:spPr>
        <p:txBody>
          <a:bodyPr wrap="square" rtlCol="0">
            <a:spAutoFit/>
          </a:bodyPr>
          <a:lstStyle/>
          <a:p>
            <a:pPr marR="0" lvl="0" algn="just">
              <a:spcBef>
                <a:spcPts val="0"/>
              </a:spcBef>
              <a:spcAft>
                <a:spcPts val="600"/>
              </a:spcAft>
              <a:tabLst>
                <a:tab pos="228600" algn="l"/>
                <a:tab pos="637540" algn="l"/>
              </a:tabLst>
            </a:pPr>
            <a:r>
              <a:rPr lang="en-NZ" sz="2400" b="1" dirty="0" smtClean="0">
                <a:solidFill>
                  <a:schemeClr val="tx2"/>
                </a:solidFill>
                <a:latin typeface="+mn-lt"/>
                <a:ea typeface="Times New Roman"/>
                <a:cs typeface="Times New Roman"/>
              </a:rPr>
              <a:t>Barriers:</a:t>
            </a:r>
          </a:p>
          <a:p>
            <a:pPr marL="285750" marR="0" lvl="0" indent="-285750" algn="just">
              <a:spcBef>
                <a:spcPts val="0"/>
              </a:spcBef>
              <a:spcAft>
                <a:spcPts val="1100"/>
              </a:spcAft>
              <a:buFont typeface="Wingdings" panose="05000000000000000000" pitchFamily="2" charset="2"/>
              <a:buChar char="§"/>
              <a:tabLst>
                <a:tab pos="228600" algn="l"/>
                <a:tab pos="637540" algn="l"/>
              </a:tabLst>
            </a:pPr>
            <a:r>
              <a:rPr lang="en-NZ" sz="2000" dirty="0" smtClean="0">
                <a:solidFill>
                  <a:schemeClr val="tx2"/>
                </a:solidFill>
                <a:latin typeface="+mn-lt"/>
                <a:ea typeface="Times New Roman"/>
                <a:cs typeface="Times New Roman"/>
              </a:rPr>
              <a:t>Limited </a:t>
            </a:r>
            <a:r>
              <a:rPr lang="en-NZ" sz="2000" dirty="0">
                <a:solidFill>
                  <a:schemeClr val="tx2"/>
                </a:solidFill>
                <a:latin typeface="+mn-lt"/>
                <a:ea typeface="Times New Roman"/>
                <a:cs typeface="Times New Roman"/>
              </a:rPr>
              <a:t>mechanism to coordinate funding </a:t>
            </a:r>
            <a:r>
              <a:rPr lang="en-NZ" sz="2000" dirty="0" smtClean="0">
                <a:solidFill>
                  <a:schemeClr val="tx2"/>
                </a:solidFill>
                <a:latin typeface="+mn-lt"/>
                <a:ea typeface="Times New Roman"/>
                <a:cs typeface="Times New Roman"/>
              </a:rPr>
              <a:t>and financing </a:t>
            </a:r>
            <a:r>
              <a:rPr lang="en-NZ" sz="2000" dirty="0">
                <a:solidFill>
                  <a:schemeClr val="tx2"/>
                </a:solidFill>
                <a:latin typeface="+mn-lt"/>
                <a:ea typeface="Times New Roman"/>
                <a:cs typeface="Times New Roman"/>
              </a:rPr>
              <a:t>flows from different streams into </a:t>
            </a:r>
            <a:r>
              <a:rPr lang="en-NZ" sz="2000" dirty="0" smtClean="0">
                <a:solidFill>
                  <a:schemeClr val="tx2"/>
                </a:solidFill>
                <a:latin typeface="+mn-lt"/>
                <a:ea typeface="Times New Roman"/>
                <a:cs typeface="Times New Roman"/>
              </a:rPr>
              <a:t>program</a:t>
            </a:r>
            <a:endParaRPr lang="en-US" sz="2000" dirty="0">
              <a:solidFill>
                <a:schemeClr val="tx2"/>
              </a:solidFill>
              <a:latin typeface="+mn-lt"/>
              <a:ea typeface="Times New Roman"/>
              <a:cs typeface="Times New Roman"/>
            </a:endParaRPr>
          </a:p>
          <a:p>
            <a:pPr marL="285750" marR="0" lvl="0" indent="-285750" algn="just">
              <a:spcBef>
                <a:spcPts val="0"/>
              </a:spcBef>
              <a:spcAft>
                <a:spcPts val="1100"/>
              </a:spcAft>
              <a:buFont typeface="Wingdings" panose="05000000000000000000" pitchFamily="2" charset="2"/>
              <a:buChar char="§"/>
              <a:tabLst>
                <a:tab pos="228600" algn="l"/>
                <a:tab pos="637540" algn="l"/>
              </a:tabLst>
            </a:pPr>
            <a:r>
              <a:rPr lang="en-NZ" sz="2000" dirty="0" smtClean="0">
                <a:solidFill>
                  <a:schemeClr val="tx2"/>
                </a:solidFill>
                <a:latin typeface="+mn-lt"/>
                <a:ea typeface="Times New Roman"/>
                <a:cs typeface="Times New Roman"/>
              </a:rPr>
              <a:t>No </a:t>
            </a:r>
            <a:r>
              <a:rPr lang="en-NZ" sz="2000" dirty="0">
                <a:solidFill>
                  <a:schemeClr val="tx2"/>
                </a:solidFill>
                <a:latin typeface="+mn-lt"/>
                <a:ea typeface="Times New Roman"/>
                <a:cs typeface="Times New Roman"/>
              </a:rPr>
              <a:t>institutional structure to </a:t>
            </a:r>
            <a:r>
              <a:rPr lang="en-NZ" sz="2000" dirty="0" smtClean="0">
                <a:solidFill>
                  <a:schemeClr val="tx2"/>
                </a:solidFill>
                <a:latin typeface="+mn-lt"/>
                <a:ea typeface="Times New Roman"/>
                <a:cs typeface="Times New Roman"/>
              </a:rPr>
              <a:t>link tariffs </a:t>
            </a:r>
            <a:r>
              <a:rPr lang="en-NZ" sz="2000" dirty="0">
                <a:solidFill>
                  <a:schemeClr val="tx2"/>
                </a:solidFill>
                <a:latin typeface="+mn-lt"/>
                <a:ea typeface="Times New Roman"/>
                <a:cs typeface="Times New Roman"/>
              </a:rPr>
              <a:t>and costs of providing electricity services</a:t>
            </a:r>
            <a:endParaRPr lang="en-US" sz="2000" dirty="0">
              <a:solidFill>
                <a:schemeClr val="tx2"/>
              </a:solidFill>
              <a:latin typeface="+mn-lt"/>
              <a:ea typeface="Times New Roman"/>
              <a:cs typeface="Times New Roman"/>
            </a:endParaRPr>
          </a:p>
          <a:p>
            <a:pPr marL="285750" marR="0" lvl="0" indent="-285750" algn="just">
              <a:spcBef>
                <a:spcPts val="0"/>
              </a:spcBef>
              <a:spcAft>
                <a:spcPts val="1100"/>
              </a:spcAft>
              <a:buFont typeface="Wingdings" panose="05000000000000000000" pitchFamily="2" charset="2"/>
              <a:buChar char="§"/>
              <a:tabLst>
                <a:tab pos="228600" algn="l"/>
                <a:tab pos="637540" algn="l"/>
              </a:tabLst>
            </a:pPr>
            <a:r>
              <a:rPr lang="en-NZ" sz="2000" dirty="0" smtClean="0">
                <a:solidFill>
                  <a:schemeClr val="tx2"/>
                </a:solidFill>
                <a:latin typeface="+mn-lt"/>
                <a:ea typeface="Times New Roman"/>
                <a:cs typeface="Times New Roman"/>
              </a:rPr>
              <a:t>No </a:t>
            </a:r>
            <a:r>
              <a:rPr lang="en-NZ" sz="2000" dirty="0">
                <a:solidFill>
                  <a:schemeClr val="tx2"/>
                </a:solidFill>
                <a:latin typeface="+mn-lt"/>
                <a:ea typeface="Times New Roman"/>
                <a:cs typeface="Times New Roman"/>
              </a:rPr>
              <a:t>institutional home to administer least-cost sector wide roll out </a:t>
            </a:r>
            <a:r>
              <a:rPr lang="en-NZ" sz="2000" dirty="0" smtClean="0">
                <a:solidFill>
                  <a:schemeClr val="tx2"/>
                </a:solidFill>
                <a:latin typeface="+mn-lt"/>
                <a:ea typeface="Times New Roman"/>
                <a:cs typeface="Times New Roman"/>
              </a:rPr>
              <a:t>plan</a:t>
            </a:r>
          </a:p>
          <a:p>
            <a:pPr marL="285750" marR="0" lvl="0" indent="-285750">
              <a:spcBef>
                <a:spcPts val="0"/>
              </a:spcBef>
              <a:spcAft>
                <a:spcPts val="1100"/>
              </a:spcAft>
              <a:buFont typeface="Wingdings" panose="05000000000000000000" pitchFamily="2" charset="2"/>
              <a:buChar char="§"/>
              <a:tabLst>
                <a:tab pos="228600" algn="l"/>
                <a:tab pos="637540" algn="l"/>
              </a:tabLst>
            </a:pPr>
            <a:r>
              <a:rPr lang="en-NZ" sz="2000" dirty="0" smtClean="0">
                <a:solidFill>
                  <a:schemeClr val="tx2"/>
                </a:solidFill>
                <a:latin typeface="+mn-lt"/>
                <a:ea typeface="Times New Roman"/>
                <a:cs typeface="Times New Roman"/>
              </a:rPr>
              <a:t>Coordination </a:t>
            </a:r>
            <a:r>
              <a:rPr lang="en-NZ" sz="2000" dirty="0">
                <a:solidFill>
                  <a:schemeClr val="tx2"/>
                </a:solidFill>
                <a:latin typeface="+mn-lt"/>
                <a:ea typeface="Times New Roman"/>
                <a:cs typeface="Times New Roman"/>
              </a:rPr>
              <a:t>committees do not work: not able to make decisions about priorities and </a:t>
            </a:r>
            <a:r>
              <a:rPr lang="en-US" sz="2000" dirty="0" smtClean="0">
                <a:solidFill>
                  <a:schemeClr val="tx2"/>
                </a:solidFill>
                <a:latin typeface="+mn-lt"/>
                <a:ea typeface="Times New Roman"/>
                <a:cs typeface="Times New Roman"/>
              </a:rPr>
              <a:t>funding allocation</a:t>
            </a:r>
            <a:endParaRPr lang="en-US" sz="2000" dirty="0">
              <a:solidFill>
                <a:schemeClr val="tx2"/>
              </a:solidFill>
              <a:latin typeface="+mn-lt"/>
              <a:ea typeface="Times New Roman"/>
              <a:cs typeface="Times New Roman"/>
            </a:endParaRPr>
          </a:p>
          <a:p>
            <a:pPr marL="285750" marR="0" lvl="0" indent="-285750" algn="just">
              <a:spcBef>
                <a:spcPts val="0"/>
              </a:spcBef>
              <a:spcAft>
                <a:spcPts val="1100"/>
              </a:spcAft>
              <a:buFont typeface="Wingdings" panose="05000000000000000000" pitchFamily="2" charset="2"/>
              <a:buChar char="§"/>
              <a:tabLst>
                <a:tab pos="228600" algn="l"/>
                <a:tab pos="637540" algn="l"/>
              </a:tabLst>
            </a:pPr>
            <a:r>
              <a:rPr lang="en-NZ" sz="2000" dirty="0">
                <a:solidFill>
                  <a:schemeClr val="tx2"/>
                </a:solidFill>
                <a:latin typeface="+mn-lt"/>
                <a:ea typeface="Times New Roman"/>
                <a:cs typeface="Times New Roman"/>
              </a:rPr>
              <a:t>Project-by-project approval process for external </a:t>
            </a:r>
            <a:r>
              <a:rPr lang="en-NZ" sz="2000" dirty="0" smtClean="0">
                <a:solidFill>
                  <a:schemeClr val="tx2"/>
                </a:solidFill>
                <a:latin typeface="+mn-lt"/>
                <a:ea typeface="Times New Roman"/>
                <a:cs typeface="Times New Roman"/>
              </a:rPr>
              <a:t>loans may </a:t>
            </a:r>
            <a:r>
              <a:rPr lang="en-NZ" sz="2000" dirty="0">
                <a:solidFill>
                  <a:schemeClr val="tx2"/>
                </a:solidFill>
                <a:latin typeface="+mn-lt"/>
                <a:ea typeface="Times New Roman"/>
                <a:cs typeface="Times New Roman"/>
              </a:rPr>
              <a:t>undermine </a:t>
            </a:r>
            <a:r>
              <a:rPr lang="en-NZ" sz="2000" dirty="0" smtClean="0">
                <a:solidFill>
                  <a:schemeClr val="tx2"/>
                </a:solidFill>
                <a:latin typeface="+mn-lt"/>
                <a:ea typeface="Times New Roman"/>
                <a:cs typeface="Times New Roman"/>
              </a:rPr>
              <a:t>overall </a:t>
            </a:r>
            <a:r>
              <a:rPr lang="en-NZ" sz="2000" dirty="0">
                <a:solidFill>
                  <a:schemeClr val="tx2"/>
                </a:solidFill>
                <a:latin typeface="+mn-lt"/>
                <a:ea typeface="Times New Roman"/>
                <a:cs typeface="Times New Roman"/>
              </a:rPr>
              <a:t>plan</a:t>
            </a:r>
            <a:endParaRPr lang="en-US" sz="2000" dirty="0">
              <a:solidFill>
                <a:schemeClr val="tx2"/>
              </a:solidFill>
              <a:effectLst/>
              <a:latin typeface="+mn-lt"/>
              <a:ea typeface="Times New Roman"/>
              <a:cs typeface="Times New Roman"/>
            </a:endParaRPr>
          </a:p>
        </p:txBody>
      </p:sp>
      <p:sp>
        <p:nvSpPr>
          <p:cNvPr id="35" name="Rounded Rectangle 34"/>
          <p:cNvSpPr/>
          <p:nvPr/>
        </p:nvSpPr>
        <p:spPr bwMode="auto">
          <a:xfrm>
            <a:off x="1555669" y="1900052"/>
            <a:ext cx="8170452" cy="4329298"/>
          </a:xfrm>
          <a:prstGeom prst="roundRect">
            <a:avLst/>
          </a:prstGeom>
          <a:noFill/>
          <a:ln w="19050" cap="flat" cmpd="sng" algn="ctr">
            <a:solidFill>
              <a:srgbClr val="800000"/>
            </a:solidFill>
            <a:prstDash val="solid"/>
            <a:round/>
            <a:headEnd type="none" w="med" len="med"/>
            <a:tailEnd type="none" w="med" len="med"/>
          </a:ln>
          <a:effectLst/>
        </p:spPr>
        <p:txBody>
          <a:bodyPr vert="horz" wrap="square" lIns="18000" tIns="46800" rIns="18000" bIns="46800" numCol="1" rtlCol="0" anchor="ctr" anchorCtr="0" compatLnSpc="1">
            <a:prstTxWarp prst="textNoShape">
              <a:avLst/>
            </a:prstTxWarp>
          </a:bodyPr>
          <a:lstStyle/>
          <a:p>
            <a:pPr algn="ctr" defTabSz="457200" fontAlgn="base">
              <a:spcBef>
                <a:spcPct val="0"/>
              </a:spcBef>
              <a:spcAft>
                <a:spcPct val="0"/>
              </a:spcAft>
            </a:pPr>
            <a:endParaRPr lang="en-US" sz="1600" dirty="0">
              <a:solidFill>
                <a:schemeClr val="tx2"/>
              </a:solidFill>
              <a:ea typeface="MS PGothic" pitchFamily="34" charset="-128"/>
            </a:endParaRPr>
          </a:p>
        </p:txBody>
      </p:sp>
      <p:pic>
        <p:nvPicPr>
          <p:cNvPr id="4104" name="Picture 8" descr="https://encrypted-tbn2.gstatic.com/images?q=tbn:ANd9GcT95ysgodOSuoQOLXoNr2jKlpQxsJ_7P7xbjmM1khFifG-wFbiCow"/>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98982" y="2005882"/>
            <a:ext cx="758148" cy="669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427938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bd6575626adc5c40a4e293d0f6f5cb829f32320"/>
</p:tagLst>
</file>

<file path=ppt/theme/theme1.xml><?xml version="1.0" encoding="utf-8"?>
<a:theme xmlns:a="http://schemas.openxmlformats.org/drawingml/2006/main" name="Castalia US PowerPoint Template">
  <a:themeElements>
    <a:clrScheme name="Castalia">
      <a:dk1>
        <a:srgbClr val="003492"/>
      </a:dk1>
      <a:lt1>
        <a:srgbClr val="FFFFFF"/>
      </a:lt1>
      <a:dk2>
        <a:srgbClr val="000000"/>
      </a:dk2>
      <a:lt2>
        <a:srgbClr val="EAF2FA"/>
      </a:lt2>
      <a:accent1>
        <a:srgbClr val="B8CCE4"/>
      </a:accent1>
      <a:accent2>
        <a:srgbClr val="396F75"/>
      </a:accent2>
      <a:accent3>
        <a:srgbClr val="91AA9D"/>
      </a:accent3>
      <a:accent4>
        <a:srgbClr val="FFC000"/>
      </a:accent4>
      <a:accent5>
        <a:srgbClr val="FF6600"/>
      </a:accent5>
      <a:accent6>
        <a:srgbClr val="FF0000"/>
      </a:accent6>
      <a:hlink>
        <a:srgbClr val="002060"/>
      </a:hlink>
      <a:folHlink>
        <a:srgbClr val="2F75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Castalia US PowerPoint Template</Template>
  <TotalTime>11423</TotalTime>
  <Words>1901</Words>
  <Application>Microsoft Office PowerPoint</Application>
  <PresentationFormat>A4 Paper (210x297 mm)</PresentationFormat>
  <Paragraphs>340</Paragraphs>
  <Slides>24</Slides>
  <Notes>7</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Castalia US PowerPoint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Castalia Strategic Advisors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Riddhima Gandhi</dc:creator>
  <cp:lastModifiedBy>Alex Sundakov</cp:lastModifiedBy>
  <cp:revision>238</cp:revision>
  <dcterms:created xsi:type="dcterms:W3CDTF">2014-02-25T23:10:08Z</dcterms:created>
  <dcterms:modified xsi:type="dcterms:W3CDTF">2014-03-12T11:29:11Z</dcterms:modified>
</cp:coreProperties>
</file>